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4"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32"/>
  </p:notesMasterIdLst>
  <p:handoutMasterIdLst>
    <p:handoutMasterId r:id="rId33"/>
  </p:handoutMasterIdLst>
  <p:sldIdLst>
    <p:sldId id="256" r:id="rId5"/>
    <p:sldId id="282" r:id="rId6"/>
    <p:sldId id="266" r:id="rId7"/>
    <p:sldId id="283" r:id="rId8"/>
    <p:sldId id="286" r:id="rId9"/>
    <p:sldId id="265" r:id="rId10"/>
    <p:sldId id="275" r:id="rId11"/>
    <p:sldId id="295" r:id="rId12"/>
    <p:sldId id="307" r:id="rId13"/>
    <p:sldId id="277" r:id="rId14"/>
    <p:sldId id="296" r:id="rId15"/>
    <p:sldId id="302" r:id="rId16"/>
    <p:sldId id="278" r:id="rId17"/>
    <p:sldId id="290" r:id="rId18"/>
    <p:sldId id="300" r:id="rId19"/>
    <p:sldId id="306" r:id="rId20"/>
    <p:sldId id="303" r:id="rId21"/>
    <p:sldId id="304" r:id="rId22"/>
    <p:sldId id="305" r:id="rId23"/>
    <p:sldId id="279" r:id="rId24"/>
    <p:sldId id="288" r:id="rId25"/>
    <p:sldId id="293" r:id="rId26"/>
    <p:sldId id="289" r:id="rId27"/>
    <p:sldId id="287" r:id="rId28"/>
    <p:sldId id="294" r:id="rId29"/>
    <p:sldId id="281" r:id="rId30"/>
    <p:sldId id="285" r:id="rId31"/>
  </p:sldIdLst>
  <p:sldSz cx="12188825" cy="6858000"/>
  <p:notesSz cx="6858000" cy="9144000"/>
  <p:defaultTextStyle>
    <a:defPPr rtl="0">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8" pos="3839">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456" autoAdjust="0"/>
    <p:restoredTop sz="65047" autoAdjust="0"/>
  </p:normalViewPr>
  <p:slideViewPr>
    <p:cSldViewPr showGuides="1">
      <p:cViewPr>
        <p:scale>
          <a:sx n="107" d="100"/>
          <a:sy n="107" d="100"/>
        </p:scale>
        <p:origin x="632" y="-864"/>
      </p:cViewPr>
      <p:guideLst>
        <p:guide orient="horz" pos="2160"/>
        <p:guide pos="3839"/>
      </p:guideLst>
    </p:cSldViewPr>
  </p:slideViewPr>
  <p:notesTextViewPr>
    <p:cViewPr>
      <p:scale>
        <a:sx n="1" d="1"/>
        <a:sy n="1" d="1"/>
      </p:scale>
      <p:origin x="0" y="0"/>
    </p:cViewPr>
  </p:notesTextViewPr>
  <p:sorterViewPr>
    <p:cViewPr>
      <p:scale>
        <a:sx n="66" d="100"/>
        <a:sy n="66" d="100"/>
      </p:scale>
      <p:origin x="0" y="0"/>
    </p:cViewPr>
  </p:sorterViewPr>
  <p:notesViewPr>
    <p:cSldViewPr showGuides="1">
      <p:cViewPr varScale="1">
        <p:scale>
          <a:sx n="88" d="100"/>
          <a:sy n="88" d="100"/>
        </p:scale>
        <p:origin x="2910" y="78"/>
      </p:cViewPr>
      <p:guideLst/>
    </p:cSldViewPr>
  </p:notes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1" Type="http://schemas.openxmlformats.org/officeDocument/2006/relationships/slide" Target="slides/slide17.xml"/><Relationship Id="rId22" Type="http://schemas.openxmlformats.org/officeDocument/2006/relationships/slide" Target="slides/slide18.xml"/><Relationship Id="rId23" Type="http://schemas.openxmlformats.org/officeDocument/2006/relationships/slide" Target="slides/slide19.xml"/><Relationship Id="rId24" Type="http://schemas.openxmlformats.org/officeDocument/2006/relationships/slide" Target="slides/slide20.xml"/><Relationship Id="rId25" Type="http://schemas.openxmlformats.org/officeDocument/2006/relationships/slide" Target="slides/slide21.xml"/><Relationship Id="rId26" Type="http://schemas.openxmlformats.org/officeDocument/2006/relationships/slide" Target="slides/slide22.xml"/><Relationship Id="rId27" Type="http://schemas.openxmlformats.org/officeDocument/2006/relationships/slide" Target="slides/slide23.xml"/><Relationship Id="rId28" Type="http://schemas.openxmlformats.org/officeDocument/2006/relationships/slide" Target="slides/slide24.xml"/><Relationship Id="rId29" Type="http://schemas.openxmlformats.org/officeDocument/2006/relationships/slide" Target="slides/slide25.xml"/><Relationship Id="rId1" Type="http://schemas.openxmlformats.org/officeDocument/2006/relationships/customXml" Target="../customXml/item1.xml"/><Relationship Id="rId2" Type="http://schemas.openxmlformats.org/officeDocument/2006/relationships/customXml" Target="../customXml/item2.xml"/><Relationship Id="rId3" Type="http://schemas.openxmlformats.org/officeDocument/2006/relationships/customXml" Target="../customXml/item3.xml"/><Relationship Id="rId4" Type="http://schemas.openxmlformats.org/officeDocument/2006/relationships/slideMaster" Target="slideMasters/slideMaster1.xml"/><Relationship Id="rId5" Type="http://schemas.openxmlformats.org/officeDocument/2006/relationships/slide" Target="slides/slide1.xml"/><Relationship Id="rId30" Type="http://schemas.openxmlformats.org/officeDocument/2006/relationships/slide" Target="slides/slide26.xml"/><Relationship Id="rId31" Type="http://schemas.openxmlformats.org/officeDocument/2006/relationships/slide" Target="slides/slide27.xml"/><Relationship Id="rId32" Type="http://schemas.openxmlformats.org/officeDocument/2006/relationships/notesMaster" Target="notesMasters/notesMaster1.xml"/><Relationship Id="rId9" Type="http://schemas.openxmlformats.org/officeDocument/2006/relationships/slide" Target="slides/slide5.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33" Type="http://schemas.openxmlformats.org/officeDocument/2006/relationships/handoutMaster" Target="handoutMasters/handoutMaster1.xml"/><Relationship Id="rId34" Type="http://schemas.openxmlformats.org/officeDocument/2006/relationships/presProps" Target="presProps.xml"/><Relationship Id="rId35" Type="http://schemas.openxmlformats.org/officeDocument/2006/relationships/viewProps" Target="viewProps.xml"/><Relationship Id="rId36" Type="http://schemas.openxmlformats.org/officeDocument/2006/relationships/theme" Target="theme/theme1.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 Id="rId3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fr-FR" dirty="0"/>
          </a:p>
        </p:txBody>
      </p:sp>
      <p:sp>
        <p:nvSpPr>
          <p:cNvPr id="3" name="Espace réservé de la date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AE38170C-6800-4AD6-BA5D-D6CB1C2F2B41}" type="datetime1">
              <a:rPr lang="fr-FR" smtClean="0"/>
              <a:pPr rtl="0"/>
              <a:t>10/09/2019</a:t>
            </a:fld>
            <a:endParaRPr lang="fr-FR" dirty="0"/>
          </a:p>
        </p:txBody>
      </p:sp>
      <p:sp>
        <p:nvSpPr>
          <p:cNvPr id="4" name="Espace réservé du pied de page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fr-FR" dirty="0"/>
          </a:p>
        </p:txBody>
      </p:sp>
      <p:sp>
        <p:nvSpPr>
          <p:cNvPr id="5" name="Espace réservé du numéro de diapositive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CA4CBEF8-5CDE-472B-839B-B8BB0C881006}" type="slidenum">
              <a:rPr lang="fr-FR" smtClean="0"/>
              <a:pPr rtl="0"/>
              <a:t>‹#›</a:t>
            </a:fld>
            <a:endParaRPr lang="fr-FR" dirty="0"/>
          </a:p>
        </p:txBody>
      </p:sp>
    </p:spTree>
    <p:extLst>
      <p:ext uri="{BB962C8B-B14F-4D97-AF65-F5344CB8AC3E}">
        <p14:creationId xmlns:p14="http://schemas.microsoft.com/office/powerpoint/2010/main" val="42632892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rtl="0"/>
            <a:endParaRPr lang="fr-FR" noProof="0" dirty="0"/>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F1712DA-99DC-4631-9586-60496316E88A}" type="datetime1">
              <a:rPr lang="fr-FR" smtClean="0"/>
              <a:pPr/>
              <a:t>10/09/2019</a:t>
            </a:fld>
            <a:endParaRPr lang="fr-FR" dirty="0"/>
          </a:p>
        </p:txBody>
      </p:sp>
      <p:sp>
        <p:nvSpPr>
          <p:cNvPr id="4" name="Espace réservé d’image de diapositive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pPr rtl="0"/>
            <a:endParaRPr lang="fr-FR" noProof="0" dirty="0"/>
          </a:p>
        </p:txBody>
      </p:sp>
      <p:sp>
        <p:nvSpPr>
          <p:cNvPr id="5" name="Espace réservé des not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rtl="0"/>
            <a:r>
              <a:rPr lang="fr-FR" noProof="0" dirty="0" smtClean="0"/>
              <a:t>Modifiez les styles du texte du masque</a:t>
            </a:r>
          </a:p>
          <a:p>
            <a:pPr lvl="1" rtl="0"/>
            <a:r>
              <a:rPr lang="fr-FR" noProof="0" dirty="0" smtClean="0"/>
              <a:t>Deuxième niveau</a:t>
            </a:r>
          </a:p>
          <a:p>
            <a:pPr lvl="2" rtl="0"/>
            <a:r>
              <a:rPr lang="fr-FR" noProof="0" dirty="0" smtClean="0"/>
              <a:t>Troisième niveau</a:t>
            </a:r>
          </a:p>
          <a:p>
            <a:pPr lvl="3" rtl="0"/>
            <a:r>
              <a:rPr lang="fr-FR" noProof="0" dirty="0" smtClean="0"/>
              <a:t>Quatrième niveau</a:t>
            </a:r>
          </a:p>
          <a:p>
            <a:pPr lvl="4" rtl="0"/>
            <a:r>
              <a:rPr lang="fr-FR" noProof="0" dirty="0" smtClean="0"/>
              <a:t>Cinquième niveau</a:t>
            </a:r>
            <a:endParaRPr lang="fr-FR" noProof="0" dirty="0"/>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rtl="0"/>
            <a:endParaRPr lang="fr-FR" noProof="0" dirty="0"/>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rtl="0"/>
            <a:fld id="{6BB98AFB-CB0D-4DFE-87B9-B4B0D0DE73CD}" type="slidenum">
              <a:rPr lang="fr-FR" noProof="0" smtClean="0"/>
              <a:pPr rtl="0"/>
              <a:t>‹#›</a:t>
            </a:fld>
            <a:endParaRPr lang="fr-FR" noProof="0" dirty="0"/>
          </a:p>
        </p:txBody>
      </p:sp>
    </p:spTree>
    <p:extLst>
      <p:ext uri="{BB962C8B-B14F-4D97-AF65-F5344CB8AC3E}">
        <p14:creationId xmlns:p14="http://schemas.microsoft.com/office/powerpoint/2010/main" val="25128058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Bonsoir</a:t>
            </a:r>
            <a:r>
              <a:rPr lang="fr-FR" baseline="0" dirty="0" smtClean="0"/>
              <a:t> à vous et merci d’être présent </a:t>
            </a:r>
            <a:r>
              <a:rPr lang="fr-FR" baseline="0" dirty="0" err="1" smtClean="0"/>
              <a:t>parmit</a:t>
            </a:r>
            <a:r>
              <a:rPr lang="fr-FR" baseline="0" dirty="0" smtClean="0"/>
              <a:t> nous.</a:t>
            </a:r>
          </a:p>
          <a:p>
            <a:r>
              <a:rPr lang="fr-FR" baseline="0" dirty="0" smtClean="0"/>
              <a:t>Je tiens déjà à introduire mes </a:t>
            </a:r>
            <a:r>
              <a:rPr lang="fr-FR" baseline="0" dirty="0" err="1" smtClean="0"/>
              <a:t>co</a:t>
            </a:r>
            <a:r>
              <a:rPr lang="fr-FR" baseline="0" dirty="0" smtClean="0"/>
              <a:t>-présentateur.</a:t>
            </a:r>
          </a:p>
          <a:p>
            <a:endParaRPr lang="fr-FR" baseline="0" dirty="0" smtClean="0"/>
          </a:p>
          <a:p>
            <a:r>
              <a:rPr lang="fr-FR" baseline="0" dirty="0" smtClean="0"/>
              <a:t>Maitre Cédric </a:t>
            </a:r>
            <a:r>
              <a:rPr lang="fr-FR" baseline="0" dirty="0" err="1" smtClean="0"/>
              <a:t>Daugan</a:t>
            </a:r>
            <a:r>
              <a:rPr lang="fr-FR" baseline="0" dirty="0" smtClean="0"/>
              <a:t>, notaire spécialiste des questions notariales (civiles) dans un contexte international. </a:t>
            </a:r>
          </a:p>
          <a:p>
            <a:r>
              <a:rPr lang="fr-FR" baseline="0" dirty="0" smtClean="0"/>
              <a:t>Je dirai également pour travailler avec lui que c’est un peu le Lucky Luke des notaires. Son but c’est que ca plusse et si vous </a:t>
            </a:r>
          </a:p>
          <a:p>
            <a:r>
              <a:rPr lang="fr-FR" baseline="0" dirty="0" smtClean="0"/>
              <a:t>apporte de la fraicheur dans le notariat.</a:t>
            </a:r>
          </a:p>
          <a:p>
            <a:endParaRPr lang="fr-FR" baseline="0" dirty="0" smtClean="0"/>
          </a:p>
          <a:p>
            <a:r>
              <a:rPr lang="fr-FR" baseline="0" dirty="0" smtClean="0"/>
              <a:t>Maitre Nicolas Rios, avocat fiscaliste international. Les déclarations fiscales n’ont pas de secret pour lui et si vous souhaitez déclarer dans les règles de l’art vos SCI IS il sera votre homme. </a:t>
            </a:r>
          </a:p>
          <a:p>
            <a:endParaRPr lang="fr-FR" baseline="0" dirty="0" smtClean="0"/>
          </a:p>
          <a:p>
            <a:r>
              <a:rPr lang="fr-FR" baseline="0" dirty="0" smtClean="0"/>
              <a:t>Et enfin je suis le fondateur du cabinet Epargne Plurielle, cabinet en gestion de Patrimoine international dont le but est de vous accompagner dans la gestion, le suivi et l’optimisation dans un contexte international. Je suis épaulé par une solide équipe basé à Paris et en particulier Adèle Leclerc qui sait aussi bien manier les chiffres que la caméra. </a:t>
            </a:r>
            <a:endParaRPr lang="fr-FR" dirty="0" smtClean="0"/>
          </a:p>
          <a:p>
            <a:endParaRPr lang="fr-FR" dirty="0" smtClean="0"/>
          </a:p>
          <a:p>
            <a:r>
              <a:rPr lang="fr-FR" dirty="0" smtClean="0"/>
              <a:t>En réfléchissant</a:t>
            </a:r>
            <a:r>
              <a:rPr lang="fr-FR" baseline="0" dirty="0" smtClean="0"/>
              <a:t> sur le thème de cette conférence nous avions initialement penser le thème très original du </a:t>
            </a:r>
            <a:r>
              <a:rPr lang="fr-FR" baseline="0" dirty="0" err="1" smtClean="0"/>
              <a:t>Brexit</a:t>
            </a:r>
            <a:r>
              <a:rPr lang="fr-FR" baseline="0" dirty="0" smtClean="0"/>
              <a:t>. </a:t>
            </a:r>
          </a:p>
          <a:p>
            <a:r>
              <a:rPr lang="fr-FR" baseline="0" dirty="0" smtClean="0"/>
              <a:t>Bon je ne sais pas si tout ou son contraire n’a pas déjà été écris. </a:t>
            </a:r>
          </a:p>
          <a:p>
            <a:r>
              <a:rPr lang="fr-FR" baseline="0" dirty="0" smtClean="0"/>
              <a:t>Nous avons donc évité comme thème trop évident d’évoquer celui</a:t>
            </a:r>
            <a:r>
              <a:rPr lang="mr-IN" baseline="0" dirty="0" smtClean="0"/>
              <a:t>-</a:t>
            </a:r>
            <a:r>
              <a:rPr lang="fr-FR" baseline="0" dirty="0" smtClean="0"/>
              <a:t>ci. </a:t>
            </a:r>
          </a:p>
          <a:p>
            <a:r>
              <a:rPr lang="fr-FR" baseline="0" dirty="0" smtClean="0"/>
              <a:t>Toutefois il a forcément un impact sur vos investissements </a:t>
            </a:r>
            <a:r>
              <a:rPr lang="fr-FR" baseline="0" dirty="0" err="1" smtClean="0"/>
              <a:t>aujourdhui</a:t>
            </a:r>
            <a:r>
              <a:rPr lang="fr-FR" baseline="0" dirty="0" smtClean="0"/>
              <a:t>. J’en toucherai un mot lors de ma présentation.</a:t>
            </a:r>
            <a:endParaRPr lang="fr-FR" dirty="0"/>
          </a:p>
        </p:txBody>
      </p:sp>
      <p:sp>
        <p:nvSpPr>
          <p:cNvPr id="4" name="Espace réservé du numéro de diapositive 3"/>
          <p:cNvSpPr>
            <a:spLocks noGrp="1"/>
          </p:cNvSpPr>
          <p:nvPr>
            <p:ph type="sldNum" sz="quarter" idx="10"/>
          </p:nvPr>
        </p:nvSpPr>
        <p:spPr/>
        <p:txBody>
          <a:bodyPr/>
          <a:lstStyle/>
          <a:p>
            <a:pPr rtl="0"/>
            <a:fld id="{6BB98AFB-CB0D-4DFE-87B9-B4B0D0DE73CD}" type="slidenum">
              <a:rPr lang="fr-FR" smtClean="0"/>
              <a:pPr rtl="0"/>
              <a:t>1</a:t>
            </a:fld>
            <a:endParaRPr lang="fr-FR" dirty="0"/>
          </a:p>
        </p:txBody>
      </p:sp>
    </p:spTree>
    <p:extLst>
      <p:ext uri="{BB962C8B-B14F-4D97-AF65-F5344CB8AC3E}">
        <p14:creationId xmlns:p14="http://schemas.microsoft.com/office/powerpoint/2010/main" val="1301053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rtl="0"/>
            <a:fld id="{6BB98AFB-CB0D-4DFE-87B9-B4B0D0DE73CD}" type="slidenum">
              <a:rPr lang="fr-FR" smtClean="0"/>
              <a:pPr rtl="0"/>
              <a:t>15</a:t>
            </a:fld>
            <a:endParaRPr lang="fr-FR" dirty="0"/>
          </a:p>
        </p:txBody>
      </p:sp>
    </p:spTree>
    <p:extLst>
      <p:ext uri="{BB962C8B-B14F-4D97-AF65-F5344CB8AC3E}">
        <p14:creationId xmlns:p14="http://schemas.microsoft.com/office/powerpoint/2010/main" val="18048706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rtl="0"/>
            <a:fld id="{6BB98AFB-CB0D-4DFE-87B9-B4B0D0DE73CD}" type="slidenum">
              <a:rPr lang="fr-FR" smtClean="0"/>
              <a:pPr rtl="0"/>
              <a:t>16</a:t>
            </a:fld>
            <a:endParaRPr lang="fr-FR" dirty="0"/>
          </a:p>
        </p:txBody>
      </p:sp>
    </p:spTree>
    <p:extLst>
      <p:ext uri="{BB962C8B-B14F-4D97-AF65-F5344CB8AC3E}">
        <p14:creationId xmlns:p14="http://schemas.microsoft.com/office/powerpoint/2010/main" val="15339261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rtl="0"/>
            <a:fld id="{6BB98AFB-CB0D-4DFE-87B9-B4B0D0DE73CD}" type="slidenum">
              <a:rPr lang="fr-FR" smtClean="0"/>
              <a:pPr rtl="0"/>
              <a:t>17</a:t>
            </a:fld>
            <a:endParaRPr lang="fr-FR" dirty="0"/>
          </a:p>
        </p:txBody>
      </p:sp>
    </p:spTree>
    <p:extLst>
      <p:ext uri="{BB962C8B-B14F-4D97-AF65-F5344CB8AC3E}">
        <p14:creationId xmlns:p14="http://schemas.microsoft.com/office/powerpoint/2010/main" val="19111938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rtl="0"/>
            <a:fld id="{6BB98AFB-CB0D-4DFE-87B9-B4B0D0DE73CD}" type="slidenum">
              <a:rPr lang="fr-FR" smtClean="0"/>
              <a:pPr rtl="0"/>
              <a:t>18</a:t>
            </a:fld>
            <a:endParaRPr lang="fr-FR" dirty="0"/>
          </a:p>
        </p:txBody>
      </p:sp>
    </p:spTree>
    <p:extLst>
      <p:ext uri="{BB962C8B-B14F-4D97-AF65-F5344CB8AC3E}">
        <p14:creationId xmlns:p14="http://schemas.microsoft.com/office/powerpoint/2010/main" val="9157822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rtl="0"/>
            <a:fld id="{6BB98AFB-CB0D-4DFE-87B9-B4B0D0DE73CD}" type="slidenum">
              <a:rPr lang="fr-FR" smtClean="0"/>
              <a:pPr rtl="0"/>
              <a:t>19</a:t>
            </a:fld>
            <a:endParaRPr lang="fr-FR" dirty="0"/>
          </a:p>
        </p:txBody>
      </p:sp>
    </p:spTree>
    <p:extLst>
      <p:ext uri="{BB962C8B-B14F-4D97-AF65-F5344CB8AC3E}">
        <p14:creationId xmlns:p14="http://schemas.microsoft.com/office/powerpoint/2010/main" val="18195277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rtl="0"/>
            <a:fld id="{6BB98AFB-CB0D-4DFE-87B9-B4B0D0DE73CD}" type="slidenum">
              <a:rPr lang="fr-FR" smtClean="0"/>
              <a:pPr rtl="0"/>
              <a:t>20</a:t>
            </a:fld>
            <a:endParaRPr lang="fr-FR" dirty="0"/>
          </a:p>
        </p:txBody>
      </p:sp>
    </p:spTree>
    <p:extLst>
      <p:ext uri="{BB962C8B-B14F-4D97-AF65-F5344CB8AC3E}">
        <p14:creationId xmlns:p14="http://schemas.microsoft.com/office/powerpoint/2010/main" val="3573186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Qui</a:t>
            </a:r>
            <a:r>
              <a:rPr lang="fr-FR" baseline="0" dirty="0" smtClean="0"/>
              <a:t> penses ici que l’assurance vie c’est des rendements quasi nul ? </a:t>
            </a:r>
          </a:p>
          <a:p>
            <a:endParaRPr lang="fr-FR" baseline="0" dirty="0" smtClean="0"/>
          </a:p>
          <a:p>
            <a:r>
              <a:rPr lang="fr-FR" baseline="0" dirty="0" smtClean="0"/>
              <a:t>Si je vous dis </a:t>
            </a:r>
            <a:r>
              <a:rPr lang="fr-FR" baseline="0" dirty="0" err="1" smtClean="0"/>
              <a:t>private</a:t>
            </a:r>
            <a:r>
              <a:rPr lang="fr-FR" baseline="0" dirty="0" smtClean="0"/>
              <a:t> </a:t>
            </a:r>
            <a:r>
              <a:rPr lang="fr-FR" baseline="0" dirty="0" err="1" smtClean="0"/>
              <a:t>equity</a:t>
            </a:r>
            <a:r>
              <a:rPr lang="fr-FR" baseline="0" dirty="0" smtClean="0"/>
              <a:t> / ETF / </a:t>
            </a:r>
            <a:r>
              <a:rPr lang="fr-FR" baseline="0" dirty="0" err="1" smtClean="0"/>
              <a:t>immbilier</a:t>
            </a:r>
            <a:r>
              <a:rPr lang="fr-FR" baseline="0" dirty="0" smtClean="0"/>
              <a:t> / </a:t>
            </a:r>
            <a:r>
              <a:rPr lang="fr-FR" baseline="0" dirty="0" err="1" smtClean="0"/>
              <a:t>equities</a:t>
            </a:r>
            <a:r>
              <a:rPr lang="fr-FR" baseline="0" dirty="0" smtClean="0"/>
              <a:t> / obligations en direct vous me dites impossible au travers d’un contrat ?</a:t>
            </a:r>
          </a:p>
          <a:p>
            <a:r>
              <a:rPr lang="fr-FR" baseline="0" dirty="0" smtClean="0"/>
              <a:t>Vous </a:t>
            </a:r>
            <a:r>
              <a:rPr lang="fr-FR" baseline="0" dirty="0" err="1" smtClean="0"/>
              <a:t>aurriez</a:t>
            </a:r>
            <a:r>
              <a:rPr lang="fr-FR" baseline="0" dirty="0" smtClean="0"/>
              <a:t> tord</a:t>
            </a:r>
          </a:p>
          <a:p>
            <a:endParaRPr lang="fr-FR" baseline="0" dirty="0" smtClean="0"/>
          </a:p>
          <a:p>
            <a:pPr marL="171450" indent="-171450">
              <a:buFont typeface="Wingdings" charset="2"/>
              <a:buChar char="à"/>
            </a:pPr>
            <a:r>
              <a:rPr lang="fr-FR" baseline="0" dirty="0" smtClean="0">
                <a:sym typeface="Wingdings"/>
              </a:rPr>
              <a:t>Naturellement il y a des minimas pour investir dans ces supports mais je peux vous assurer que l’ensemble de ces supports sont accessible dans ce « wrap » assurantiel qu’est l’assurance vie </a:t>
            </a:r>
            <a:r>
              <a:rPr lang="fr-FR" baseline="0" dirty="0" err="1" smtClean="0">
                <a:sym typeface="Wingdings"/>
              </a:rPr>
              <a:t>luxembourgoise</a:t>
            </a:r>
            <a:r>
              <a:rPr lang="fr-FR" baseline="0" dirty="0" smtClean="0">
                <a:sym typeface="Wingdings"/>
              </a:rPr>
              <a:t>.</a:t>
            </a:r>
          </a:p>
          <a:p>
            <a:pPr marL="171450" indent="-171450">
              <a:buFont typeface="Wingdings" charset="2"/>
              <a:buChar char="à"/>
            </a:pPr>
            <a:endParaRPr lang="fr-FR" baseline="0" dirty="0" smtClean="0">
              <a:sym typeface="Wingdings"/>
            </a:endParaRPr>
          </a:p>
          <a:p>
            <a:pPr marL="171450" indent="-171450">
              <a:buFont typeface="Wingdings" charset="2"/>
              <a:buChar char="à"/>
            </a:pPr>
            <a:r>
              <a:rPr lang="fr-FR" baseline="0" dirty="0" smtClean="0">
                <a:sym typeface="Wingdings"/>
              </a:rPr>
              <a:t>Et accessoirement vous avez un </a:t>
            </a:r>
            <a:r>
              <a:rPr lang="fr-FR" baseline="0" dirty="0" err="1" smtClean="0">
                <a:sym typeface="Wingdings"/>
              </a:rPr>
              <a:t>triange</a:t>
            </a:r>
            <a:r>
              <a:rPr lang="fr-FR" baseline="0" dirty="0" smtClean="0">
                <a:sym typeface="Wingdings"/>
              </a:rPr>
              <a:t> de </a:t>
            </a:r>
            <a:r>
              <a:rPr lang="fr-FR" baseline="0" dirty="0" err="1" smtClean="0">
                <a:sym typeface="Wingdings"/>
              </a:rPr>
              <a:t>sécuristé</a:t>
            </a:r>
            <a:r>
              <a:rPr lang="fr-FR" baseline="0" dirty="0" smtClean="0">
                <a:sym typeface="Wingdings"/>
              </a:rPr>
              <a:t> qui vous permets </a:t>
            </a:r>
            <a:endParaRPr lang="fr-FR" dirty="0"/>
          </a:p>
        </p:txBody>
      </p:sp>
      <p:sp>
        <p:nvSpPr>
          <p:cNvPr id="4" name="Espace réservé du numéro de diapositive 3"/>
          <p:cNvSpPr>
            <a:spLocks noGrp="1"/>
          </p:cNvSpPr>
          <p:nvPr>
            <p:ph type="sldNum" sz="quarter" idx="10"/>
          </p:nvPr>
        </p:nvSpPr>
        <p:spPr/>
        <p:txBody>
          <a:bodyPr/>
          <a:lstStyle/>
          <a:p>
            <a:pPr rtl="0"/>
            <a:fld id="{6BB98AFB-CB0D-4DFE-87B9-B4B0D0DE73CD}" type="slidenum">
              <a:rPr lang="fr-FR" smtClean="0"/>
              <a:pPr rtl="0"/>
              <a:t>21</a:t>
            </a:fld>
            <a:endParaRPr lang="fr-FR" dirty="0"/>
          </a:p>
        </p:txBody>
      </p:sp>
    </p:spTree>
    <p:extLst>
      <p:ext uri="{BB962C8B-B14F-4D97-AF65-F5344CB8AC3E}">
        <p14:creationId xmlns:p14="http://schemas.microsoft.com/office/powerpoint/2010/main" val="3717833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Qui</a:t>
            </a:r>
            <a:r>
              <a:rPr lang="fr-FR" baseline="0" dirty="0" smtClean="0"/>
              <a:t> penses ici que l’assurance vie c’est des rendements quasi nul ? </a:t>
            </a:r>
          </a:p>
          <a:p>
            <a:endParaRPr lang="fr-FR" baseline="0" dirty="0" smtClean="0"/>
          </a:p>
          <a:p>
            <a:r>
              <a:rPr lang="fr-FR" baseline="0" dirty="0" smtClean="0"/>
              <a:t>Si je vous dis </a:t>
            </a:r>
            <a:r>
              <a:rPr lang="fr-FR" baseline="0" dirty="0" err="1" smtClean="0"/>
              <a:t>private</a:t>
            </a:r>
            <a:r>
              <a:rPr lang="fr-FR" baseline="0" dirty="0" smtClean="0"/>
              <a:t> </a:t>
            </a:r>
            <a:r>
              <a:rPr lang="fr-FR" baseline="0" dirty="0" err="1" smtClean="0"/>
              <a:t>equity</a:t>
            </a:r>
            <a:r>
              <a:rPr lang="fr-FR" baseline="0" dirty="0" smtClean="0"/>
              <a:t> / ETF / </a:t>
            </a:r>
            <a:r>
              <a:rPr lang="fr-FR" baseline="0" dirty="0" err="1" smtClean="0"/>
              <a:t>immbilier</a:t>
            </a:r>
            <a:r>
              <a:rPr lang="fr-FR" baseline="0" dirty="0" smtClean="0"/>
              <a:t> / </a:t>
            </a:r>
            <a:r>
              <a:rPr lang="fr-FR" baseline="0" dirty="0" err="1" smtClean="0"/>
              <a:t>equities</a:t>
            </a:r>
            <a:r>
              <a:rPr lang="fr-FR" baseline="0" dirty="0" smtClean="0"/>
              <a:t> / obligations en direct vous me dites impossible au travers d’un contrat ?</a:t>
            </a:r>
          </a:p>
          <a:p>
            <a:r>
              <a:rPr lang="fr-FR" baseline="0" dirty="0" smtClean="0"/>
              <a:t>Vous </a:t>
            </a:r>
            <a:r>
              <a:rPr lang="fr-FR" baseline="0" dirty="0" err="1" smtClean="0"/>
              <a:t>aurriez</a:t>
            </a:r>
            <a:r>
              <a:rPr lang="fr-FR" baseline="0" dirty="0" smtClean="0"/>
              <a:t> tord</a:t>
            </a:r>
          </a:p>
          <a:p>
            <a:endParaRPr lang="fr-FR" baseline="0" dirty="0" smtClean="0"/>
          </a:p>
          <a:p>
            <a:pPr marL="171450" indent="-171450">
              <a:buFont typeface="Wingdings" charset="2"/>
              <a:buChar char="à"/>
            </a:pPr>
            <a:r>
              <a:rPr lang="fr-FR" baseline="0" dirty="0" smtClean="0">
                <a:sym typeface="Wingdings"/>
              </a:rPr>
              <a:t>Naturellement il y a des minimas pour investir dans ces supports mais je peux vous assurer que l’ensemble de ces supports sont accessible dans ce « wrap » assurantiel qu’est l’assurance vie </a:t>
            </a:r>
            <a:r>
              <a:rPr lang="fr-FR" baseline="0" dirty="0" err="1" smtClean="0">
                <a:sym typeface="Wingdings"/>
              </a:rPr>
              <a:t>luxembourgoise</a:t>
            </a:r>
            <a:r>
              <a:rPr lang="fr-FR" baseline="0" dirty="0" smtClean="0">
                <a:sym typeface="Wingdings"/>
              </a:rPr>
              <a:t>.</a:t>
            </a:r>
          </a:p>
          <a:p>
            <a:pPr marL="171450" indent="-171450">
              <a:buFont typeface="Wingdings" charset="2"/>
              <a:buChar char="à"/>
            </a:pPr>
            <a:endParaRPr lang="fr-FR" baseline="0" dirty="0" smtClean="0">
              <a:sym typeface="Wingdings"/>
            </a:endParaRPr>
          </a:p>
          <a:p>
            <a:pPr marL="171450" indent="-171450">
              <a:buFont typeface="Wingdings" charset="2"/>
              <a:buChar char="à"/>
            </a:pPr>
            <a:r>
              <a:rPr lang="fr-FR" baseline="0" dirty="0" smtClean="0">
                <a:sym typeface="Wingdings"/>
              </a:rPr>
              <a:t>Et accessoirement vous avez un </a:t>
            </a:r>
            <a:r>
              <a:rPr lang="fr-FR" baseline="0" dirty="0" err="1" smtClean="0">
                <a:sym typeface="Wingdings"/>
              </a:rPr>
              <a:t>triange</a:t>
            </a:r>
            <a:r>
              <a:rPr lang="fr-FR" baseline="0" dirty="0" smtClean="0">
                <a:sym typeface="Wingdings"/>
              </a:rPr>
              <a:t> de </a:t>
            </a:r>
            <a:r>
              <a:rPr lang="fr-FR" baseline="0" dirty="0" err="1" smtClean="0">
                <a:sym typeface="Wingdings"/>
              </a:rPr>
              <a:t>sécuristé</a:t>
            </a:r>
            <a:r>
              <a:rPr lang="fr-FR" baseline="0" dirty="0" smtClean="0">
                <a:sym typeface="Wingdings"/>
              </a:rPr>
              <a:t> qui vous permets </a:t>
            </a:r>
            <a:endParaRPr lang="fr-FR" dirty="0"/>
          </a:p>
        </p:txBody>
      </p:sp>
      <p:sp>
        <p:nvSpPr>
          <p:cNvPr id="4" name="Espace réservé du numéro de diapositive 3"/>
          <p:cNvSpPr>
            <a:spLocks noGrp="1"/>
          </p:cNvSpPr>
          <p:nvPr>
            <p:ph type="sldNum" sz="quarter" idx="10"/>
          </p:nvPr>
        </p:nvSpPr>
        <p:spPr/>
        <p:txBody>
          <a:bodyPr/>
          <a:lstStyle/>
          <a:p>
            <a:pPr rtl="0"/>
            <a:fld id="{6BB98AFB-CB0D-4DFE-87B9-B4B0D0DE73CD}" type="slidenum">
              <a:rPr lang="fr-FR" smtClean="0"/>
              <a:pPr rtl="0"/>
              <a:t>22</a:t>
            </a:fld>
            <a:endParaRPr lang="fr-FR" dirty="0"/>
          </a:p>
        </p:txBody>
      </p:sp>
    </p:spTree>
    <p:extLst>
      <p:ext uri="{BB962C8B-B14F-4D97-AF65-F5344CB8AC3E}">
        <p14:creationId xmlns:p14="http://schemas.microsoft.com/office/powerpoint/2010/main" val="8929815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Qui</a:t>
            </a:r>
            <a:r>
              <a:rPr lang="fr-FR" baseline="0" dirty="0" smtClean="0"/>
              <a:t> penses ici que l’assurance vie c’est des rendements quasi nul ? </a:t>
            </a:r>
          </a:p>
          <a:p>
            <a:endParaRPr lang="fr-FR" baseline="0" dirty="0" smtClean="0"/>
          </a:p>
          <a:p>
            <a:r>
              <a:rPr lang="fr-FR" baseline="0" dirty="0" smtClean="0"/>
              <a:t>Si je vous dis </a:t>
            </a:r>
            <a:r>
              <a:rPr lang="fr-FR" baseline="0" dirty="0" err="1" smtClean="0"/>
              <a:t>private</a:t>
            </a:r>
            <a:r>
              <a:rPr lang="fr-FR" baseline="0" dirty="0" smtClean="0"/>
              <a:t> </a:t>
            </a:r>
            <a:r>
              <a:rPr lang="fr-FR" baseline="0" dirty="0" err="1" smtClean="0"/>
              <a:t>equity</a:t>
            </a:r>
            <a:r>
              <a:rPr lang="fr-FR" baseline="0" dirty="0" smtClean="0"/>
              <a:t> / ETF / </a:t>
            </a:r>
            <a:r>
              <a:rPr lang="fr-FR" baseline="0" dirty="0" err="1" smtClean="0"/>
              <a:t>immbilier</a:t>
            </a:r>
            <a:r>
              <a:rPr lang="fr-FR" baseline="0" dirty="0" smtClean="0"/>
              <a:t> / </a:t>
            </a:r>
            <a:r>
              <a:rPr lang="fr-FR" baseline="0" dirty="0" err="1" smtClean="0"/>
              <a:t>equities</a:t>
            </a:r>
            <a:r>
              <a:rPr lang="fr-FR" baseline="0" dirty="0" smtClean="0"/>
              <a:t> / obligations en direct vous me dites impossible au travers d’un contrat ?</a:t>
            </a:r>
          </a:p>
          <a:p>
            <a:r>
              <a:rPr lang="fr-FR" baseline="0" dirty="0" smtClean="0"/>
              <a:t>Vous </a:t>
            </a:r>
            <a:r>
              <a:rPr lang="fr-FR" baseline="0" dirty="0" err="1" smtClean="0"/>
              <a:t>aurriez</a:t>
            </a:r>
            <a:r>
              <a:rPr lang="fr-FR" baseline="0" dirty="0" smtClean="0"/>
              <a:t> tord</a:t>
            </a:r>
          </a:p>
          <a:p>
            <a:endParaRPr lang="fr-FR" baseline="0" dirty="0" smtClean="0"/>
          </a:p>
          <a:p>
            <a:pPr marL="171450" indent="-171450">
              <a:buFont typeface="Wingdings" charset="2"/>
              <a:buChar char="à"/>
            </a:pPr>
            <a:r>
              <a:rPr lang="fr-FR" baseline="0" dirty="0" smtClean="0">
                <a:sym typeface="Wingdings"/>
              </a:rPr>
              <a:t>Naturellement il y a des minimas pour investir dans ces supports mais je peux vous assurer que l’ensemble de ces supports sont accessible dans ce « wrap » assurantiel qu’est l’assurance vie </a:t>
            </a:r>
            <a:r>
              <a:rPr lang="fr-FR" baseline="0" dirty="0" err="1" smtClean="0">
                <a:sym typeface="Wingdings"/>
              </a:rPr>
              <a:t>luxembourgoise</a:t>
            </a:r>
            <a:r>
              <a:rPr lang="fr-FR" baseline="0" dirty="0" smtClean="0">
                <a:sym typeface="Wingdings"/>
              </a:rPr>
              <a:t>.</a:t>
            </a:r>
          </a:p>
          <a:p>
            <a:pPr marL="171450" indent="-171450">
              <a:buFont typeface="Wingdings" charset="2"/>
              <a:buChar char="à"/>
            </a:pPr>
            <a:endParaRPr lang="fr-FR" baseline="0" dirty="0" smtClean="0">
              <a:sym typeface="Wingdings"/>
            </a:endParaRPr>
          </a:p>
          <a:p>
            <a:pPr marL="171450" indent="-171450">
              <a:buFont typeface="Wingdings" charset="2"/>
              <a:buChar char="à"/>
            </a:pPr>
            <a:r>
              <a:rPr lang="fr-FR" baseline="0" dirty="0" smtClean="0">
                <a:sym typeface="Wingdings"/>
              </a:rPr>
              <a:t>Et accessoirement vous avez un </a:t>
            </a:r>
            <a:r>
              <a:rPr lang="fr-FR" baseline="0" dirty="0" err="1" smtClean="0">
                <a:sym typeface="Wingdings"/>
              </a:rPr>
              <a:t>triange</a:t>
            </a:r>
            <a:r>
              <a:rPr lang="fr-FR" baseline="0" dirty="0" smtClean="0">
                <a:sym typeface="Wingdings"/>
              </a:rPr>
              <a:t> de </a:t>
            </a:r>
            <a:r>
              <a:rPr lang="fr-FR" baseline="0" dirty="0" err="1" smtClean="0">
                <a:sym typeface="Wingdings"/>
              </a:rPr>
              <a:t>sécuristé</a:t>
            </a:r>
            <a:r>
              <a:rPr lang="fr-FR" baseline="0" dirty="0" smtClean="0">
                <a:sym typeface="Wingdings"/>
              </a:rPr>
              <a:t> qui vous permets </a:t>
            </a:r>
            <a:endParaRPr lang="fr-FR" dirty="0"/>
          </a:p>
        </p:txBody>
      </p:sp>
      <p:sp>
        <p:nvSpPr>
          <p:cNvPr id="4" name="Espace réservé du numéro de diapositive 3"/>
          <p:cNvSpPr>
            <a:spLocks noGrp="1"/>
          </p:cNvSpPr>
          <p:nvPr>
            <p:ph type="sldNum" sz="quarter" idx="10"/>
          </p:nvPr>
        </p:nvSpPr>
        <p:spPr/>
        <p:txBody>
          <a:bodyPr/>
          <a:lstStyle/>
          <a:p>
            <a:pPr rtl="0"/>
            <a:fld id="{6BB98AFB-CB0D-4DFE-87B9-B4B0D0DE73CD}" type="slidenum">
              <a:rPr lang="fr-FR" smtClean="0"/>
              <a:pPr rtl="0"/>
              <a:t>23</a:t>
            </a:fld>
            <a:endParaRPr lang="fr-FR" dirty="0"/>
          </a:p>
        </p:txBody>
      </p:sp>
    </p:spTree>
    <p:extLst>
      <p:ext uri="{BB962C8B-B14F-4D97-AF65-F5344CB8AC3E}">
        <p14:creationId xmlns:p14="http://schemas.microsoft.com/office/powerpoint/2010/main" val="60708215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J’ai</a:t>
            </a:r>
            <a:r>
              <a:rPr lang="fr-FR" baseline="0" dirty="0" smtClean="0"/>
              <a:t> un client qui a acheté 400Ke de GFV je vous rassure il a pu faire un mix entre des bouteilles et en numéraire. </a:t>
            </a:r>
          </a:p>
          <a:p>
            <a:r>
              <a:rPr lang="fr-FR" baseline="0" dirty="0" smtClean="0"/>
              <a:t>Je ne tiens pas à ce que mes clients est une </a:t>
            </a:r>
            <a:r>
              <a:rPr lang="fr-FR" baseline="0" dirty="0" err="1" smtClean="0"/>
              <a:t>sirose</a:t>
            </a:r>
            <a:r>
              <a:rPr lang="fr-FR" baseline="0" dirty="0" smtClean="0"/>
              <a:t> à la suite de leur investissement avec Epargne Plurielle ca serait contre productif</a:t>
            </a:r>
            <a:endParaRPr lang="fr-FR" dirty="0"/>
          </a:p>
        </p:txBody>
      </p:sp>
      <p:sp>
        <p:nvSpPr>
          <p:cNvPr id="4" name="Espace réservé du numéro de diapositive 3"/>
          <p:cNvSpPr>
            <a:spLocks noGrp="1"/>
          </p:cNvSpPr>
          <p:nvPr>
            <p:ph type="sldNum" sz="quarter" idx="10"/>
          </p:nvPr>
        </p:nvSpPr>
        <p:spPr/>
        <p:txBody>
          <a:bodyPr/>
          <a:lstStyle/>
          <a:p>
            <a:pPr rtl="0"/>
            <a:fld id="{6BB98AFB-CB0D-4DFE-87B9-B4B0D0DE73CD}" type="slidenum">
              <a:rPr lang="fr-FR" smtClean="0"/>
              <a:pPr rtl="0"/>
              <a:t>24</a:t>
            </a:fld>
            <a:endParaRPr lang="fr-FR" dirty="0"/>
          </a:p>
        </p:txBody>
      </p:sp>
    </p:spTree>
    <p:extLst>
      <p:ext uri="{BB962C8B-B14F-4D97-AF65-F5344CB8AC3E}">
        <p14:creationId xmlns:p14="http://schemas.microsoft.com/office/powerpoint/2010/main" val="13858512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rtl="0"/>
            <a:fld id="{6BB98AFB-CB0D-4DFE-87B9-B4B0D0DE73CD}" type="slidenum">
              <a:rPr lang="fr-FR" smtClean="0"/>
              <a:pPr rtl="0"/>
              <a:t>2</a:t>
            </a:fld>
            <a:endParaRPr lang="fr-FR" dirty="0"/>
          </a:p>
        </p:txBody>
      </p:sp>
    </p:spTree>
    <p:extLst>
      <p:ext uri="{BB962C8B-B14F-4D97-AF65-F5344CB8AC3E}">
        <p14:creationId xmlns:p14="http://schemas.microsoft.com/office/powerpoint/2010/main" val="169991593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J’ai</a:t>
            </a:r>
            <a:r>
              <a:rPr lang="fr-FR" baseline="0" dirty="0" smtClean="0"/>
              <a:t> un client qui a acheté 400Ke de GFV je vous rassure il a pu faire un mix entre des bouteilles et en numéraire. </a:t>
            </a:r>
          </a:p>
          <a:p>
            <a:r>
              <a:rPr lang="fr-FR" baseline="0" dirty="0" smtClean="0"/>
              <a:t>Je ne tiens pas à ce que mes clients est une </a:t>
            </a:r>
            <a:r>
              <a:rPr lang="fr-FR" baseline="0" dirty="0" err="1" smtClean="0"/>
              <a:t>sirose</a:t>
            </a:r>
            <a:r>
              <a:rPr lang="fr-FR" baseline="0" dirty="0" smtClean="0"/>
              <a:t> à la suite de leur investissement avec Epargne Plurielle ca serait contre productif</a:t>
            </a:r>
            <a:endParaRPr lang="fr-FR" dirty="0"/>
          </a:p>
        </p:txBody>
      </p:sp>
      <p:sp>
        <p:nvSpPr>
          <p:cNvPr id="4" name="Espace réservé du numéro de diapositive 3"/>
          <p:cNvSpPr>
            <a:spLocks noGrp="1"/>
          </p:cNvSpPr>
          <p:nvPr>
            <p:ph type="sldNum" sz="quarter" idx="10"/>
          </p:nvPr>
        </p:nvSpPr>
        <p:spPr/>
        <p:txBody>
          <a:bodyPr/>
          <a:lstStyle/>
          <a:p>
            <a:pPr rtl="0"/>
            <a:fld id="{6BB98AFB-CB0D-4DFE-87B9-B4B0D0DE73CD}" type="slidenum">
              <a:rPr lang="fr-FR" smtClean="0"/>
              <a:pPr rtl="0"/>
              <a:t>25</a:t>
            </a:fld>
            <a:endParaRPr lang="fr-FR" dirty="0"/>
          </a:p>
        </p:txBody>
      </p:sp>
    </p:spTree>
    <p:extLst>
      <p:ext uri="{BB962C8B-B14F-4D97-AF65-F5344CB8AC3E}">
        <p14:creationId xmlns:p14="http://schemas.microsoft.com/office/powerpoint/2010/main" val="212235934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Bonsoir</a:t>
            </a:r>
            <a:r>
              <a:rPr lang="fr-FR" baseline="0" dirty="0" smtClean="0"/>
              <a:t> à vous et merci d’être présent </a:t>
            </a:r>
            <a:r>
              <a:rPr lang="fr-FR" baseline="0" dirty="0" err="1" smtClean="0"/>
              <a:t>parmit</a:t>
            </a:r>
            <a:r>
              <a:rPr lang="fr-FR" baseline="0" dirty="0" smtClean="0"/>
              <a:t> nous.</a:t>
            </a:r>
          </a:p>
          <a:p>
            <a:r>
              <a:rPr lang="fr-FR" baseline="0" dirty="0" smtClean="0"/>
              <a:t>Je tiens déjà à introduire mes </a:t>
            </a:r>
            <a:r>
              <a:rPr lang="fr-FR" baseline="0" dirty="0" err="1" smtClean="0"/>
              <a:t>co</a:t>
            </a:r>
            <a:r>
              <a:rPr lang="fr-FR" baseline="0" dirty="0" smtClean="0"/>
              <a:t>-présentateur.</a:t>
            </a:r>
          </a:p>
          <a:p>
            <a:endParaRPr lang="fr-FR" baseline="0" dirty="0" smtClean="0"/>
          </a:p>
          <a:p>
            <a:r>
              <a:rPr lang="fr-FR" baseline="0" dirty="0" smtClean="0"/>
              <a:t>Maitre Cédric </a:t>
            </a:r>
            <a:r>
              <a:rPr lang="fr-FR" baseline="0" dirty="0" err="1" smtClean="0"/>
              <a:t>Daugan</a:t>
            </a:r>
            <a:r>
              <a:rPr lang="fr-FR" baseline="0" dirty="0" smtClean="0"/>
              <a:t>, notaire spécialiste des questions notariales (civiles) dans un contexte international. </a:t>
            </a:r>
          </a:p>
          <a:p>
            <a:r>
              <a:rPr lang="fr-FR" baseline="0" dirty="0" smtClean="0"/>
              <a:t>Je dirai également pour travailler avec lui que c’est un peu le Lucky Luke des notaires. Son but c’est que ca plusse et si vous </a:t>
            </a:r>
          </a:p>
          <a:p>
            <a:r>
              <a:rPr lang="fr-FR" baseline="0" dirty="0" smtClean="0"/>
              <a:t>apporte de la fraicheur dans le notariat.</a:t>
            </a:r>
          </a:p>
          <a:p>
            <a:endParaRPr lang="fr-FR" baseline="0" dirty="0" smtClean="0"/>
          </a:p>
          <a:p>
            <a:r>
              <a:rPr lang="fr-FR" baseline="0" dirty="0" smtClean="0"/>
              <a:t>Maitre Nicolas Rios, avocat fiscaliste international. Les déclarations fiscales n’ont pas de secret pour lui et si vous souhaitez déclarer dans les règles de l’art vos SCI IS il sera votre homme. </a:t>
            </a:r>
          </a:p>
          <a:p>
            <a:endParaRPr lang="fr-FR" baseline="0" dirty="0" smtClean="0"/>
          </a:p>
          <a:p>
            <a:r>
              <a:rPr lang="fr-FR" baseline="0" dirty="0" smtClean="0"/>
              <a:t>Et enfin je suis le fondateur du cabinet Epargne Plurielle, cabinet en gestion de Patrimoine international dont le but est de vous accompagner dans la gestion, le suivi et l’optimisation dans un contexte international. Je suis épaulé par une solide équipe basé à Paris et en particulier Adèle Leclerc qui sait aussi bien manier les chiffres que la caméra. </a:t>
            </a:r>
            <a:endParaRPr lang="fr-FR" dirty="0" smtClean="0"/>
          </a:p>
          <a:p>
            <a:endParaRPr lang="fr-FR" dirty="0" smtClean="0"/>
          </a:p>
          <a:p>
            <a:r>
              <a:rPr lang="fr-FR" dirty="0" smtClean="0"/>
              <a:t>En réfléchissant</a:t>
            </a:r>
            <a:r>
              <a:rPr lang="fr-FR" baseline="0" dirty="0" smtClean="0"/>
              <a:t> sur le thème de cette conférence nous avions initialement penser le thème très original du </a:t>
            </a:r>
            <a:r>
              <a:rPr lang="fr-FR" baseline="0" dirty="0" err="1" smtClean="0"/>
              <a:t>Brexit</a:t>
            </a:r>
            <a:r>
              <a:rPr lang="fr-FR" baseline="0" dirty="0" smtClean="0"/>
              <a:t>. </a:t>
            </a:r>
          </a:p>
          <a:p>
            <a:r>
              <a:rPr lang="fr-FR" baseline="0" dirty="0" smtClean="0"/>
              <a:t>Bon je ne sais pas si tout ou son contraire n’a pas déjà été écris. </a:t>
            </a:r>
          </a:p>
          <a:p>
            <a:endParaRPr lang="fr-FR" baseline="0" dirty="0" smtClean="0"/>
          </a:p>
          <a:p>
            <a:r>
              <a:rPr lang="fr-FR" baseline="0" dirty="0" smtClean="0"/>
              <a:t>Nous avons donc évité  </a:t>
            </a:r>
            <a:endParaRPr lang="fr-FR" dirty="0"/>
          </a:p>
        </p:txBody>
      </p:sp>
      <p:sp>
        <p:nvSpPr>
          <p:cNvPr id="4" name="Espace réservé du numéro de diapositive 3"/>
          <p:cNvSpPr>
            <a:spLocks noGrp="1"/>
          </p:cNvSpPr>
          <p:nvPr>
            <p:ph type="sldNum" sz="quarter" idx="10"/>
          </p:nvPr>
        </p:nvSpPr>
        <p:spPr/>
        <p:txBody>
          <a:bodyPr/>
          <a:lstStyle/>
          <a:p>
            <a:pPr rtl="0"/>
            <a:fld id="{6BB98AFB-CB0D-4DFE-87B9-B4B0D0DE73CD}" type="slidenum">
              <a:rPr lang="fr-FR" smtClean="0"/>
              <a:pPr rtl="0"/>
              <a:t>27</a:t>
            </a:fld>
            <a:endParaRPr lang="fr-FR" dirty="0"/>
          </a:p>
        </p:txBody>
      </p:sp>
    </p:spTree>
    <p:extLst>
      <p:ext uri="{BB962C8B-B14F-4D97-AF65-F5344CB8AC3E}">
        <p14:creationId xmlns:p14="http://schemas.microsoft.com/office/powerpoint/2010/main" val="8397081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Forte incertitude guerre</a:t>
            </a:r>
            <a:r>
              <a:rPr lang="fr-FR" baseline="0" dirty="0" smtClean="0"/>
              <a:t> des monnaies </a:t>
            </a:r>
          </a:p>
          <a:p>
            <a:endParaRPr lang="fr-FR" baseline="0" dirty="0" smtClean="0"/>
          </a:p>
          <a:p>
            <a:endParaRPr lang="fr-FR" dirty="0"/>
          </a:p>
        </p:txBody>
      </p:sp>
      <p:sp>
        <p:nvSpPr>
          <p:cNvPr id="4" name="Espace réservé du numéro de diapositive 3"/>
          <p:cNvSpPr>
            <a:spLocks noGrp="1"/>
          </p:cNvSpPr>
          <p:nvPr>
            <p:ph type="sldNum" sz="quarter" idx="10"/>
          </p:nvPr>
        </p:nvSpPr>
        <p:spPr/>
        <p:txBody>
          <a:bodyPr/>
          <a:lstStyle/>
          <a:p>
            <a:pPr rtl="0"/>
            <a:fld id="{6BB98AFB-CB0D-4DFE-87B9-B4B0D0DE73CD}" type="slidenum">
              <a:rPr lang="fr-FR" smtClean="0"/>
              <a:pPr rtl="0"/>
              <a:t>4</a:t>
            </a:fld>
            <a:endParaRPr lang="fr-FR" dirty="0"/>
          </a:p>
        </p:txBody>
      </p:sp>
    </p:spTree>
    <p:extLst>
      <p:ext uri="{BB962C8B-B14F-4D97-AF65-F5344CB8AC3E}">
        <p14:creationId xmlns:p14="http://schemas.microsoft.com/office/powerpoint/2010/main" val="12779752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rtl="0"/>
            <a:fld id="{6BB98AFB-CB0D-4DFE-87B9-B4B0D0DE73CD}" type="slidenum">
              <a:rPr lang="fr-FR" smtClean="0"/>
              <a:pPr rtl="0"/>
              <a:t>5</a:t>
            </a:fld>
            <a:endParaRPr lang="fr-FR" dirty="0"/>
          </a:p>
        </p:txBody>
      </p:sp>
    </p:spTree>
    <p:extLst>
      <p:ext uri="{BB962C8B-B14F-4D97-AF65-F5344CB8AC3E}">
        <p14:creationId xmlns:p14="http://schemas.microsoft.com/office/powerpoint/2010/main" val="183596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rtl="0"/>
            <a:fld id="{6BB98AFB-CB0D-4DFE-87B9-B4B0D0DE73CD}" type="slidenum">
              <a:rPr lang="fr-FR" smtClean="0"/>
              <a:pPr rtl="0"/>
              <a:t>6</a:t>
            </a:fld>
            <a:endParaRPr lang="fr-FR" dirty="0"/>
          </a:p>
        </p:txBody>
      </p:sp>
    </p:spTree>
    <p:extLst>
      <p:ext uri="{BB962C8B-B14F-4D97-AF65-F5344CB8AC3E}">
        <p14:creationId xmlns:p14="http://schemas.microsoft.com/office/powerpoint/2010/main" val="3573186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rtl="0"/>
            <a:fld id="{6BB98AFB-CB0D-4DFE-87B9-B4B0D0DE73CD}" type="slidenum">
              <a:rPr lang="fr-FR" smtClean="0"/>
              <a:pPr rtl="0"/>
              <a:t>10</a:t>
            </a:fld>
            <a:endParaRPr lang="fr-FR" dirty="0"/>
          </a:p>
        </p:txBody>
      </p:sp>
    </p:spTree>
    <p:extLst>
      <p:ext uri="{BB962C8B-B14F-4D97-AF65-F5344CB8AC3E}">
        <p14:creationId xmlns:p14="http://schemas.microsoft.com/office/powerpoint/2010/main" val="3573186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rtl="0"/>
            <a:fld id="{6BB98AFB-CB0D-4DFE-87B9-B4B0D0DE73CD}" type="slidenum">
              <a:rPr lang="fr-FR" smtClean="0"/>
              <a:pPr rtl="0"/>
              <a:t>11</a:t>
            </a:fld>
            <a:endParaRPr lang="fr-FR" dirty="0"/>
          </a:p>
        </p:txBody>
      </p:sp>
    </p:spTree>
    <p:extLst>
      <p:ext uri="{BB962C8B-B14F-4D97-AF65-F5344CB8AC3E}">
        <p14:creationId xmlns:p14="http://schemas.microsoft.com/office/powerpoint/2010/main" val="9309950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Nous </a:t>
            </a:r>
            <a:endParaRPr lang="fr-FR" dirty="0"/>
          </a:p>
        </p:txBody>
      </p:sp>
      <p:sp>
        <p:nvSpPr>
          <p:cNvPr id="4" name="Espace réservé du numéro de diapositive 3"/>
          <p:cNvSpPr>
            <a:spLocks noGrp="1"/>
          </p:cNvSpPr>
          <p:nvPr>
            <p:ph type="sldNum" sz="quarter" idx="10"/>
          </p:nvPr>
        </p:nvSpPr>
        <p:spPr/>
        <p:txBody>
          <a:bodyPr/>
          <a:lstStyle/>
          <a:p>
            <a:pPr rtl="0"/>
            <a:fld id="{6BB98AFB-CB0D-4DFE-87B9-B4B0D0DE73CD}" type="slidenum">
              <a:rPr lang="fr-FR" smtClean="0"/>
              <a:pPr rtl="0"/>
              <a:t>13</a:t>
            </a:fld>
            <a:endParaRPr lang="fr-FR" dirty="0"/>
          </a:p>
        </p:txBody>
      </p:sp>
    </p:spTree>
    <p:extLst>
      <p:ext uri="{BB962C8B-B14F-4D97-AF65-F5344CB8AC3E}">
        <p14:creationId xmlns:p14="http://schemas.microsoft.com/office/powerpoint/2010/main" val="3573186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Nous </a:t>
            </a:r>
            <a:endParaRPr lang="fr-FR" dirty="0"/>
          </a:p>
        </p:txBody>
      </p:sp>
      <p:sp>
        <p:nvSpPr>
          <p:cNvPr id="4" name="Espace réservé du numéro de diapositive 3"/>
          <p:cNvSpPr>
            <a:spLocks noGrp="1"/>
          </p:cNvSpPr>
          <p:nvPr>
            <p:ph type="sldNum" sz="quarter" idx="10"/>
          </p:nvPr>
        </p:nvSpPr>
        <p:spPr/>
        <p:txBody>
          <a:bodyPr/>
          <a:lstStyle/>
          <a:p>
            <a:pPr rtl="0"/>
            <a:fld id="{6BB98AFB-CB0D-4DFE-87B9-B4B0D0DE73CD}" type="slidenum">
              <a:rPr lang="fr-FR" smtClean="0"/>
              <a:pPr rtl="0"/>
              <a:t>14</a:t>
            </a:fld>
            <a:endParaRPr lang="fr-FR" dirty="0"/>
          </a:p>
        </p:txBody>
      </p:sp>
    </p:spTree>
    <p:extLst>
      <p:ext uri="{BB962C8B-B14F-4D97-AF65-F5344CB8AC3E}">
        <p14:creationId xmlns:p14="http://schemas.microsoft.com/office/powerpoint/2010/main" val="1738132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ctrTitle"/>
          </p:nvPr>
        </p:nvSpPr>
        <p:spPr>
          <a:xfrm>
            <a:off x="1065214" y="533400"/>
            <a:ext cx="5029200" cy="2514601"/>
          </a:xfrm>
        </p:spPr>
        <p:txBody>
          <a:bodyPr rtlCol="0">
            <a:normAutofit/>
          </a:bodyPr>
          <a:lstStyle>
            <a:lvl1pPr>
              <a:defRPr sz="5400"/>
            </a:lvl1pPr>
          </a:lstStyle>
          <a:p>
            <a:pPr rtl="0"/>
            <a:r>
              <a:rPr lang="fr-FR" noProof="0" smtClean="0"/>
              <a:t>Cliquez pour modifier le style du titre</a:t>
            </a:r>
            <a:endParaRPr lang="fr-FR" noProof="0" dirty="0"/>
          </a:p>
        </p:txBody>
      </p:sp>
      <p:sp>
        <p:nvSpPr>
          <p:cNvPr id="3" name="Sous-titre 2"/>
          <p:cNvSpPr>
            <a:spLocks noGrp="1"/>
          </p:cNvSpPr>
          <p:nvPr>
            <p:ph type="subTitle" idx="1"/>
          </p:nvPr>
        </p:nvSpPr>
        <p:spPr>
          <a:xfrm>
            <a:off x="1065212" y="3403600"/>
            <a:ext cx="5029201" cy="1397000"/>
          </a:xfrm>
        </p:spPr>
        <p:txBody>
          <a:bodyPr rtlCol="0">
            <a:normAutofit/>
          </a:bodyPr>
          <a:lstStyle>
            <a:lvl1pPr marL="0" indent="0" algn="l">
              <a:spcBef>
                <a:spcPts val="600"/>
              </a:spcBef>
              <a:buNone/>
              <a:defRPr sz="2400">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rtl="0"/>
            <a:r>
              <a:rPr lang="fr-FR" noProof="0" smtClean="0"/>
              <a:t>Cliquez pour modifier le style des sous-titres du masque</a:t>
            </a:r>
            <a:endParaRPr lang="fr-FR" noProof="0" dirty="0"/>
          </a:p>
        </p:txBody>
      </p:sp>
      <p:sp>
        <p:nvSpPr>
          <p:cNvPr id="5" name="Espace réservé du pied de page 4"/>
          <p:cNvSpPr>
            <a:spLocks noGrp="1"/>
          </p:cNvSpPr>
          <p:nvPr>
            <p:ph type="ftr" sz="quarter" idx="11"/>
          </p:nvPr>
        </p:nvSpPr>
        <p:spPr/>
        <p:txBody>
          <a:bodyPr rtlCol="0"/>
          <a:lstStyle/>
          <a:p>
            <a:pPr rtl="0"/>
            <a:r>
              <a:rPr lang="fr-FR" noProof="0" dirty="0" smtClean="0"/>
              <a:t>Ajouter un pied de page</a:t>
            </a:r>
            <a:endParaRPr lang="fr-FR" noProof="0" dirty="0"/>
          </a:p>
        </p:txBody>
      </p:sp>
      <p:sp>
        <p:nvSpPr>
          <p:cNvPr id="4" name="Espace réservé de la date 3"/>
          <p:cNvSpPr>
            <a:spLocks noGrp="1"/>
          </p:cNvSpPr>
          <p:nvPr>
            <p:ph type="dt" sz="half" idx="10"/>
          </p:nvPr>
        </p:nvSpPr>
        <p:spPr/>
        <p:txBody>
          <a:bodyPr rtlCol="0"/>
          <a:lstStyle/>
          <a:p>
            <a:pPr rtl="0"/>
            <a:fld id="{41132C50-89C2-4CC0-86C5-97A95D2C0B5F}" type="datetime1">
              <a:rPr lang="fr-FR" noProof="0" smtClean="0"/>
              <a:pPr rtl="0"/>
              <a:t>10/09/2019</a:t>
            </a:fld>
            <a:endParaRPr lang="fr-FR" noProof="0" dirty="0"/>
          </a:p>
        </p:txBody>
      </p:sp>
      <p:sp>
        <p:nvSpPr>
          <p:cNvPr id="6" name="Espace réservé du numéro de diapositive 5"/>
          <p:cNvSpPr>
            <a:spLocks noGrp="1"/>
          </p:cNvSpPr>
          <p:nvPr>
            <p:ph type="sldNum" sz="quarter" idx="12"/>
          </p:nvPr>
        </p:nvSpPr>
        <p:spPr/>
        <p:txBody>
          <a:bodyPr rtlCol="0"/>
          <a:lstStyle/>
          <a:p>
            <a:pPr rtl="0"/>
            <a:fld id="{AAEAE4A8-A6E5-453E-B946-FB774B73F48C}" type="slidenum">
              <a:rPr lang="fr-FR" noProof="0" smtClean="0"/>
              <a:pPr rtl="0"/>
              <a:t>‹#›</a:t>
            </a:fld>
            <a:endParaRPr lang="fr-FR" noProof="0" dirty="0"/>
          </a:p>
        </p:txBody>
      </p:sp>
    </p:spTree>
    <p:extLst>
      <p:ext uri="{BB962C8B-B14F-4D97-AF65-F5344CB8AC3E}">
        <p14:creationId xmlns:p14="http://schemas.microsoft.com/office/powerpoint/2010/main" val="664752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rtlCol="0"/>
          <a:lstStyle/>
          <a:p>
            <a:pPr rtl="0"/>
            <a:r>
              <a:rPr lang="fr-FR" noProof="0" smtClean="0"/>
              <a:t>Cliquez pour modifier le style du titre</a:t>
            </a:r>
            <a:endParaRPr lang="fr-FR" noProof="0" dirty="0"/>
          </a:p>
        </p:txBody>
      </p:sp>
      <p:sp>
        <p:nvSpPr>
          <p:cNvPr id="3" name="Espace réservé du texte vertical 2"/>
          <p:cNvSpPr>
            <a:spLocks noGrp="1"/>
          </p:cNvSpPr>
          <p:nvPr>
            <p:ph type="body" orient="vert" idx="1"/>
          </p:nvPr>
        </p:nvSpPr>
        <p:spPr/>
        <p:txBody>
          <a:bodyPr vert="eaVert" rtlCol="0"/>
          <a:lstStyle/>
          <a:p>
            <a:pPr lvl="0" rtl="0"/>
            <a:r>
              <a:rPr lang="fr-FR" noProof="0" smtClean="0"/>
              <a:t>Cliquez pour modifier les styles du texte du masque</a:t>
            </a:r>
          </a:p>
          <a:p>
            <a:pPr lvl="1" rtl="0"/>
            <a:r>
              <a:rPr lang="fr-FR" noProof="0" smtClean="0"/>
              <a:t>Deuxième niveau</a:t>
            </a:r>
          </a:p>
          <a:p>
            <a:pPr lvl="2" rtl="0"/>
            <a:r>
              <a:rPr lang="fr-FR" noProof="0" smtClean="0"/>
              <a:t>Troisième niveau</a:t>
            </a:r>
          </a:p>
          <a:p>
            <a:pPr lvl="3" rtl="0"/>
            <a:r>
              <a:rPr lang="fr-FR" noProof="0" smtClean="0"/>
              <a:t>Quatrième niveau</a:t>
            </a:r>
          </a:p>
          <a:p>
            <a:pPr lvl="4" rtl="0"/>
            <a:r>
              <a:rPr lang="fr-FR" noProof="0" smtClean="0"/>
              <a:t>Cinquième niveau</a:t>
            </a:r>
            <a:endParaRPr lang="fr-FR" noProof="0" dirty="0"/>
          </a:p>
        </p:txBody>
      </p:sp>
      <p:sp>
        <p:nvSpPr>
          <p:cNvPr id="5" name="Espace réservé du pied de page 4"/>
          <p:cNvSpPr>
            <a:spLocks noGrp="1"/>
          </p:cNvSpPr>
          <p:nvPr>
            <p:ph type="ftr" sz="quarter" idx="11"/>
          </p:nvPr>
        </p:nvSpPr>
        <p:spPr/>
        <p:txBody>
          <a:bodyPr rtlCol="0"/>
          <a:lstStyle/>
          <a:p>
            <a:pPr rtl="0"/>
            <a:r>
              <a:rPr lang="fr-FR" noProof="0" dirty="0" smtClean="0"/>
              <a:t>Ajouter un pied de page</a:t>
            </a:r>
            <a:endParaRPr lang="fr-FR" noProof="0" dirty="0"/>
          </a:p>
        </p:txBody>
      </p:sp>
      <p:sp>
        <p:nvSpPr>
          <p:cNvPr id="4" name="Espace réservé de la date 3"/>
          <p:cNvSpPr>
            <a:spLocks noGrp="1"/>
          </p:cNvSpPr>
          <p:nvPr>
            <p:ph type="dt" sz="half" idx="10"/>
          </p:nvPr>
        </p:nvSpPr>
        <p:spPr/>
        <p:txBody>
          <a:bodyPr rtlCol="0"/>
          <a:lstStyle/>
          <a:p>
            <a:pPr rtl="0"/>
            <a:fld id="{072E0B66-0941-496C-BCCB-D4DF32766710}" type="datetime1">
              <a:rPr lang="fr-FR" noProof="0" smtClean="0"/>
              <a:pPr rtl="0"/>
              <a:t>10/09/2019</a:t>
            </a:fld>
            <a:endParaRPr lang="fr-FR" noProof="0" dirty="0"/>
          </a:p>
        </p:txBody>
      </p:sp>
      <p:sp>
        <p:nvSpPr>
          <p:cNvPr id="6" name="Espace réservé du numéro de diapositive 5"/>
          <p:cNvSpPr>
            <a:spLocks noGrp="1"/>
          </p:cNvSpPr>
          <p:nvPr>
            <p:ph type="sldNum" sz="quarter" idx="12"/>
          </p:nvPr>
        </p:nvSpPr>
        <p:spPr/>
        <p:txBody>
          <a:bodyPr rtlCol="0"/>
          <a:lstStyle/>
          <a:p>
            <a:pPr rtl="0"/>
            <a:fld id="{AAEAE4A8-A6E5-453E-B946-FB774B73F48C}" type="slidenum">
              <a:rPr lang="fr-FR" noProof="0" smtClean="0"/>
              <a:pPr rtl="0"/>
              <a:t>‹#›</a:t>
            </a:fld>
            <a:endParaRPr lang="fr-FR" noProof="0" dirty="0"/>
          </a:p>
        </p:txBody>
      </p:sp>
    </p:spTree>
    <p:extLst>
      <p:ext uri="{BB962C8B-B14F-4D97-AF65-F5344CB8AC3E}">
        <p14:creationId xmlns:p14="http://schemas.microsoft.com/office/powerpoint/2010/main" val="2668093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61412" y="533400"/>
            <a:ext cx="2362201" cy="5486400"/>
          </a:xfrm>
        </p:spPr>
        <p:txBody>
          <a:bodyPr vert="eaVert" rtlCol="0"/>
          <a:lstStyle/>
          <a:p>
            <a:pPr rtl="0"/>
            <a:r>
              <a:rPr lang="fr-FR" noProof="0" smtClean="0"/>
              <a:t>Cliquez pour modifier le style du titre</a:t>
            </a:r>
            <a:endParaRPr lang="fr-FR" noProof="0" dirty="0"/>
          </a:p>
        </p:txBody>
      </p:sp>
      <p:sp>
        <p:nvSpPr>
          <p:cNvPr id="3" name="Espace réservé du texte vertical 2"/>
          <p:cNvSpPr>
            <a:spLocks noGrp="1"/>
          </p:cNvSpPr>
          <p:nvPr>
            <p:ph type="body" orient="vert" idx="1"/>
          </p:nvPr>
        </p:nvSpPr>
        <p:spPr>
          <a:xfrm>
            <a:off x="1065213" y="533400"/>
            <a:ext cx="7467599" cy="5486400"/>
          </a:xfrm>
        </p:spPr>
        <p:txBody>
          <a:bodyPr vert="eaVert" rtlCol="0"/>
          <a:lstStyle/>
          <a:p>
            <a:pPr lvl="0" rtl="0"/>
            <a:r>
              <a:rPr lang="fr-FR" noProof="0" smtClean="0"/>
              <a:t>Cliquez pour modifier les styles du texte du masque</a:t>
            </a:r>
          </a:p>
          <a:p>
            <a:pPr lvl="1" rtl="0"/>
            <a:r>
              <a:rPr lang="fr-FR" noProof="0" smtClean="0"/>
              <a:t>Deuxième niveau</a:t>
            </a:r>
          </a:p>
          <a:p>
            <a:pPr lvl="2" rtl="0"/>
            <a:r>
              <a:rPr lang="fr-FR" noProof="0" smtClean="0"/>
              <a:t>Troisième niveau</a:t>
            </a:r>
          </a:p>
          <a:p>
            <a:pPr lvl="3" rtl="0"/>
            <a:r>
              <a:rPr lang="fr-FR" noProof="0" smtClean="0"/>
              <a:t>Quatrième niveau</a:t>
            </a:r>
          </a:p>
          <a:p>
            <a:pPr lvl="4" rtl="0"/>
            <a:r>
              <a:rPr lang="fr-FR" noProof="0" smtClean="0"/>
              <a:t>Cinquième niveau</a:t>
            </a:r>
            <a:endParaRPr lang="fr-FR" noProof="0" dirty="0"/>
          </a:p>
        </p:txBody>
      </p:sp>
      <p:sp>
        <p:nvSpPr>
          <p:cNvPr id="5" name="Espace réservé du pied de page 4"/>
          <p:cNvSpPr>
            <a:spLocks noGrp="1"/>
          </p:cNvSpPr>
          <p:nvPr>
            <p:ph type="ftr" sz="quarter" idx="11"/>
          </p:nvPr>
        </p:nvSpPr>
        <p:spPr/>
        <p:txBody>
          <a:bodyPr rtlCol="0"/>
          <a:lstStyle/>
          <a:p>
            <a:pPr rtl="0"/>
            <a:r>
              <a:rPr lang="fr-FR" noProof="0" dirty="0" smtClean="0"/>
              <a:t>Ajouter un pied de page</a:t>
            </a:r>
            <a:endParaRPr lang="fr-FR" noProof="0" dirty="0"/>
          </a:p>
        </p:txBody>
      </p:sp>
      <p:sp>
        <p:nvSpPr>
          <p:cNvPr id="4" name="Espace réservé de la date 3"/>
          <p:cNvSpPr>
            <a:spLocks noGrp="1"/>
          </p:cNvSpPr>
          <p:nvPr>
            <p:ph type="dt" sz="half" idx="10"/>
          </p:nvPr>
        </p:nvSpPr>
        <p:spPr/>
        <p:txBody>
          <a:bodyPr rtlCol="0"/>
          <a:lstStyle/>
          <a:p>
            <a:pPr rtl="0"/>
            <a:fld id="{A7DA414F-9CBE-4A82-BD34-CE330ACB7840}" type="datetime1">
              <a:rPr lang="fr-FR" noProof="0" smtClean="0"/>
              <a:pPr rtl="0"/>
              <a:t>10/09/2019</a:t>
            </a:fld>
            <a:endParaRPr lang="fr-FR" noProof="0" dirty="0"/>
          </a:p>
        </p:txBody>
      </p:sp>
      <p:sp>
        <p:nvSpPr>
          <p:cNvPr id="6" name="Espace réservé du numéro de diapositive 5"/>
          <p:cNvSpPr>
            <a:spLocks noGrp="1"/>
          </p:cNvSpPr>
          <p:nvPr>
            <p:ph type="sldNum" sz="quarter" idx="12"/>
          </p:nvPr>
        </p:nvSpPr>
        <p:spPr/>
        <p:txBody>
          <a:bodyPr rtlCol="0"/>
          <a:lstStyle/>
          <a:p>
            <a:pPr rtl="0"/>
            <a:fld id="{AAEAE4A8-A6E5-453E-B946-FB774B73F48C}" type="slidenum">
              <a:rPr lang="fr-FR" noProof="0" smtClean="0"/>
              <a:pPr rtl="0"/>
              <a:t>‹#›</a:t>
            </a:fld>
            <a:endParaRPr lang="fr-FR" noProof="0" dirty="0"/>
          </a:p>
        </p:txBody>
      </p:sp>
    </p:spTree>
    <p:extLst>
      <p:ext uri="{BB962C8B-B14F-4D97-AF65-F5344CB8AC3E}">
        <p14:creationId xmlns:p14="http://schemas.microsoft.com/office/powerpoint/2010/main" val="1882449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rtlCol="0"/>
          <a:lstStyle/>
          <a:p>
            <a:pPr rtl="0"/>
            <a:r>
              <a:rPr lang="fr-FR" noProof="0" smtClean="0"/>
              <a:t>Cliquez pour modifier le style du titre</a:t>
            </a:r>
            <a:endParaRPr lang="fr-FR" noProof="0" dirty="0"/>
          </a:p>
        </p:txBody>
      </p:sp>
      <p:sp>
        <p:nvSpPr>
          <p:cNvPr id="3" name="Espace réservé du contenu 2"/>
          <p:cNvSpPr>
            <a:spLocks noGrp="1"/>
          </p:cNvSpPr>
          <p:nvPr>
            <p:ph idx="1"/>
          </p:nvPr>
        </p:nvSpPr>
        <p:spPr/>
        <p:txBody>
          <a:bodyPr rtlCol="0"/>
          <a:lstStyle/>
          <a:p>
            <a:pPr lvl="0" rtl="0"/>
            <a:r>
              <a:rPr lang="fr-FR" noProof="0" smtClean="0"/>
              <a:t>Cliquez pour modifier les styles du texte du masque</a:t>
            </a:r>
          </a:p>
          <a:p>
            <a:pPr lvl="1" rtl="0"/>
            <a:r>
              <a:rPr lang="fr-FR" noProof="0" smtClean="0"/>
              <a:t>Deuxième niveau</a:t>
            </a:r>
          </a:p>
          <a:p>
            <a:pPr lvl="2" rtl="0"/>
            <a:r>
              <a:rPr lang="fr-FR" noProof="0" smtClean="0"/>
              <a:t>Troisième niveau</a:t>
            </a:r>
          </a:p>
          <a:p>
            <a:pPr lvl="3" rtl="0"/>
            <a:r>
              <a:rPr lang="fr-FR" noProof="0" smtClean="0"/>
              <a:t>Quatrième niveau</a:t>
            </a:r>
          </a:p>
          <a:p>
            <a:pPr lvl="4" rtl="0"/>
            <a:r>
              <a:rPr lang="fr-FR" noProof="0" smtClean="0"/>
              <a:t>Cinquième niveau</a:t>
            </a:r>
            <a:endParaRPr lang="fr-FR" noProof="0" dirty="0"/>
          </a:p>
        </p:txBody>
      </p:sp>
      <p:sp>
        <p:nvSpPr>
          <p:cNvPr id="5" name="Espace réservé du pied de page 4"/>
          <p:cNvSpPr>
            <a:spLocks noGrp="1"/>
          </p:cNvSpPr>
          <p:nvPr>
            <p:ph type="ftr" sz="quarter" idx="11"/>
          </p:nvPr>
        </p:nvSpPr>
        <p:spPr/>
        <p:txBody>
          <a:bodyPr rtlCol="0"/>
          <a:lstStyle/>
          <a:p>
            <a:pPr rtl="0"/>
            <a:r>
              <a:rPr lang="fr-FR" noProof="0" dirty="0" smtClean="0"/>
              <a:t>Ajouter un pied de page</a:t>
            </a:r>
            <a:endParaRPr lang="fr-FR" noProof="0" dirty="0"/>
          </a:p>
        </p:txBody>
      </p:sp>
      <p:sp>
        <p:nvSpPr>
          <p:cNvPr id="4" name="Espace réservé de la date 3"/>
          <p:cNvSpPr>
            <a:spLocks noGrp="1"/>
          </p:cNvSpPr>
          <p:nvPr>
            <p:ph type="dt" sz="half" idx="10"/>
          </p:nvPr>
        </p:nvSpPr>
        <p:spPr/>
        <p:txBody>
          <a:bodyPr rtlCol="0"/>
          <a:lstStyle/>
          <a:p>
            <a:pPr rtl="0"/>
            <a:fld id="{A91504FF-4663-45EE-8907-E3BFA335DD99}" type="datetime1">
              <a:rPr lang="fr-FR" noProof="0" smtClean="0"/>
              <a:pPr rtl="0"/>
              <a:t>10/09/2019</a:t>
            </a:fld>
            <a:endParaRPr lang="fr-FR" noProof="0" dirty="0"/>
          </a:p>
        </p:txBody>
      </p:sp>
      <p:sp>
        <p:nvSpPr>
          <p:cNvPr id="6" name="Espace réservé du numéro de diapositive 5"/>
          <p:cNvSpPr>
            <a:spLocks noGrp="1"/>
          </p:cNvSpPr>
          <p:nvPr>
            <p:ph type="sldNum" sz="quarter" idx="12"/>
          </p:nvPr>
        </p:nvSpPr>
        <p:spPr/>
        <p:txBody>
          <a:bodyPr rtlCol="0"/>
          <a:lstStyle/>
          <a:p>
            <a:pPr rtl="0"/>
            <a:fld id="{AAEAE4A8-A6E5-453E-B946-FB774B73F48C}" type="slidenum">
              <a:rPr lang="fr-FR" noProof="0" smtClean="0"/>
              <a:pPr rtl="0"/>
              <a:t>‹#›</a:t>
            </a:fld>
            <a:endParaRPr lang="fr-FR" noProof="0" dirty="0"/>
          </a:p>
        </p:txBody>
      </p:sp>
    </p:spTree>
    <p:extLst>
      <p:ext uri="{BB962C8B-B14F-4D97-AF65-F5344CB8AC3E}">
        <p14:creationId xmlns:p14="http://schemas.microsoft.com/office/powerpoint/2010/main" val="2429153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tête de sec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1065214" y="533400"/>
            <a:ext cx="8686800" cy="2286000"/>
          </a:xfrm>
        </p:spPr>
        <p:txBody>
          <a:bodyPr rtlCol="0" anchor="b">
            <a:normAutofit/>
          </a:bodyPr>
          <a:lstStyle>
            <a:lvl1pPr algn="l">
              <a:defRPr sz="5400" b="1" cap="none" baseline="0"/>
            </a:lvl1pPr>
          </a:lstStyle>
          <a:p>
            <a:pPr rtl="0"/>
            <a:r>
              <a:rPr lang="fr-FR" noProof="0" smtClean="0"/>
              <a:t>Cliquez pour modifier le style du titre</a:t>
            </a:r>
            <a:endParaRPr lang="fr-FR" noProof="0" dirty="0"/>
          </a:p>
        </p:txBody>
      </p:sp>
      <p:sp>
        <p:nvSpPr>
          <p:cNvPr id="3" name="Espace réservé du texte 2"/>
          <p:cNvSpPr>
            <a:spLocks noGrp="1"/>
          </p:cNvSpPr>
          <p:nvPr>
            <p:ph type="body" idx="1"/>
          </p:nvPr>
        </p:nvSpPr>
        <p:spPr>
          <a:xfrm>
            <a:off x="1065214" y="3124200"/>
            <a:ext cx="8686800" cy="1371600"/>
          </a:xfrm>
        </p:spPr>
        <p:txBody>
          <a:bodyPr rtlCol="0" anchor="t">
            <a:normAutofit/>
          </a:bodyPr>
          <a:lstStyle>
            <a:lvl1pPr marL="0" indent="0">
              <a:spcBef>
                <a:spcPts val="600"/>
              </a:spcBef>
              <a:buNone/>
              <a:defRPr sz="24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fr-FR" noProof="0" smtClean="0"/>
              <a:t>Cliquez pour modifier les styles du texte du masque</a:t>
            </a:r>
          </a:p>
        </p:txBody>
      </p:sp>
      <p:sp>
        <p:nvSpPr>
          <p:cNvPr id="5" name="Espace réservé du pied de page 4"/>
          <p:cNvSpPr>
            <a:spLocks noGrp="1"/>
          </p:cNvSpPr>
          <p:nvPr>
            <p:ph type="ftr" sz="quarter" idx="11"/>
          </p:nvPr>
        </p:nvSpPr>
        <p:spPr/>
        <p:txBody>
          <a:bodyPr rtlCol="0"/>
          <a:lstStyle/>
          <a:p>
            <a:pPr rtl="0"/>
            <a:r>
              <a:rPr lang="fr-FR" noProof="0" dirty="0" smtClean="0"/>
              <a:t>Ajouter un pied de page</a:t>
            </a:r>
            <a:endParaRPr lang="fr-FR" noProof="0" dirty="0"/>
          </a:p>
        </p:txBody>
      </p:sp>
      <p:sp>
        <p:nvSpPr>
          <p:cNvPr id="4" name="Espace réservé de la date 3"/>
          <p:cNvSpPr>
            <a:spLocks noGrp="1"/>
          </p:cNvSpPr>
          <p:nvPr>
            <p:ph type="dt" sz="half" idx="10"/>
          </p:nvPr>
        </p:nvSpPr>
        <p:spPr/>
        <p:txBody>
          <a:bodyPr rtlCol="0"/>
          <a:lstStyle/>
          <a:p>
            <a:pPr rtl="0"/>
            <a:fld id="{A1EA4D61-29AE-4B97-8693-DFABAB52DB9B}" type="datetime1">
              <a:rPr lang="fr-FR" noProof="0" smtClean="0"/>
              <a:pPr rtl="0"/>
              <a:t>10/09/2019</a:t>
            </a:fld>
            <a:endParaRPr lang="fr-FR" noProof="0" dirty="0"/>
          </a:p>
        </p:txBody>
      </p:sp>
      <p:sp>
        <p:nvSpPr>
          <p:cNvPr id="6" name="Espace réservé du numéro de diapositive 5"/>
          <p:cNvSpPr>
            <a:spLocks noGrp="1"/>
          </p:cNvSpPr>
          <p:nvPr>
            <p:ph type="sldNum" sz="quarter" idx="12"/>
          </p:nvPr>
        </p:nvSpPr>
        <p:spPr/>
        <p:txBody>
          <a:bodyPr rtlCol="0"/>
          <a:lstStyle/>
          <a:p>
            <a:pPr rtl="0"/>
            <a:fld id="{AAEAE4A8-A6E5-453E-B946-FB774B73F48C}" type="slidenum">
              <a:rPr lang="fr-FR" noProof="0" smtClean="0"/>
              <a:pPr rtl="0"/>
              <a:t>‹#›</a:t>
            </a:fld>
            <a:endParaRPr lang="fr-FR" noProof="0" dirty="0"/>
          </a:p>
        </p:txBody>
      </p:sp>
    </p:spTree>
    <p:extLst>
      <p:ext uri="{BB962C8B-B14F-4D97-AF65-F5344CB8AC3E}">
        <p14:creationId xmlns:p14="http://schemas.microsoft.com/office/powerpoint/2010/main" val="37013312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rtlCol="0"/>
          <a:lstStyle/>
          <a:p>
            <a:pPr rtl="0"/>
            <a:r>
              <a:rPr lang="fr-FR" noProof="0" smtClean="0"/>
              <a:t>Cliquez pour modifier le style du titre</a:t>
            </a:r>
            <a:endParaRPr lang="fr-FR" noProof="0" dirty="0"/>
          </a:p>
        </p:txBody>
      </p:sp>
      <p:sp>
        <p:nvSpPr>
          <p:cNvPr id="3" name="Espace réservé du contenu 2"/>
          <p:cNvSpPr>
            <a:spLocks noGrp="1"/>
          </p:cNvSpPr>
          <p:nvPr>
            <p:ph sz="half" idx="1"/>
          </p:nvPr>
        </p:nvSpPr>
        <p:spPr>
          <a:xfrm>
            <a:off x="1065212" y="1828800"/>
            <a:ext cx="4251960" cy="4191000"/>
          </a:xfrm>
        </p:spPr>
        <p:txBody>
          <a:bodyPr rtlCol="0">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rtl="0"/>
            <a:r>
              <a:rPr lang="fr-FR" noProof="0" smtClean="0"/>
              <a:t>Cliquez pour modifier les styles du texte du masque</a:t>
            </a:r>
          </a:p>
          <a:p>
            <a:pPr lvl="1" rtl="0"/>
            <a:r>
              <a:rPr lang="fr-FR" noProof="0" smtClean="0"/>
              <a:t>Deuxième niveau</a:t>
            </a:r>
          </a:p>
          <a:p>
            <a:pPr lvl="2" rtl="0"/>
            <a:r>
              <a:rPr lang="fr-FR" noProof="0" smtClean="0"/>
              <a:t>Troisième niveau</a:t>
            </a:r>
          </a:p>
          <a:p>
            <a:pPr lvl="3" rtl="0"/>
            <a:r>
              <a:rPr lang="fr-FR" noProof="0" smtClean="0"/>
              <a:t>Quatrième niveau</a:t>
            </a:r>
          </a:p>
          <a:p>
            <a:pPr lvl="4" rtl="0"/>
            <a:r>
              <a:rPr lang="fr-FR" noProof="0" smtClean="0"/>
              <a:t>Cinquième niveau</a:t>
            </a:r>
            <a:endParaRPr lang="fr-FR" noProof="0" dirty="0"/>
          </a:p>
        </p:txBody>
      </p:sp>
      <p:sp>
        <p:nvSpPr>
          <p:cNvPr id="4" name="Espace réservé du contenu 3"/>
          <p:cNvSpPr>
            <a:spLocks noGrp="1"/>
          </p:cNvSpPr>
          <p:nvPr>
            <p:ph sz="half" idx="2"/>
          </p:nvPr>
        </p:nvSpPr>
        <p:spPr>
          <a:xfrm>
            <a:off x="5464598" y="1828800"/>
            <a:ext cx="4251960" cy="4191000"/>
          </a:xfrm>
        </p:spPr>
        <p:txBody>
          <a:bodyPr rtlCol="0">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rtl="0"/>
            <a:r>
              <a:rPr lang="fr-FR" noProof="0" smtClean="0"/>
              <a:t>Cliquez pour modifier les styles du texte du masque</a:t>
            </a:r>
          </a:p>
          <a:p>
            <a:pPr lvl="1" rtl="0"/>
            <a:r>
              <a:rPr lang="fr-FR" noProof="0" smtClean="0"/>
              <a:t>Deuxième niveau</a:t>
            </a:r>
          </a:p>
          <a:p>
            <a:pPr lvl="2" rtl="0"/>
            <a:r>
              <a:rPr lang="fr-FR" noProof="0" smtClean="0"/>
              <a:t>Troisième niveau</a:t>
            </a:r>
          </a:p>
          <a:p>
            <a:pPr lvl="3" rtl="0"/>
            <a:r>
              <a:rPr lang="fr-FR" noProof="0" smtClean="0"/>
              <a:t>Quatrième niveau</a:t>
            </a:r>
          </a:p>
          <a:p>
            <a:pPr lvl="4" rtl="0"/>
            <a:r>
              <a:rPr lang="fr-FR" noProof="0" smtClean="0"/>
              <a:t>Cinquième niveau</a:t>
            </a:r>
            <a:endParaRPr lang="fr-FR" noProof="0" dirty="0"/>
          </a:p>
        </p:txBody>
      </p:sp>
      <p:sp>
        <p:nvSpPr>
          <p:cNvPr id="6" name="Espace réservé du pied de page 5"/>
          <p:cNvSpPr>
            <a:spLocks noGrp="1"/>
          </p:cNvSpPr>
          <p:nvPr>
            <p:ph type="ftr" sz="quarter" idx="11"/>
          </p:nvPr>
        </p:nvSpPr>
        <p:spPr/>
        <p:txBody>
          <a:bodyPr rtlCol="0"/>
          <a:lstStyle/>
          <a:p>
            <a:pPr rtl="0"/>
            <a:r>
              <a:rPr lang="fr-FR" noProof="0" dirty="0" smtClean="0"/>
              <a:t>Ajouter un pied de page</a:t>
            </a:r>
            <a:endParaRPr lang="fr-FR" noProof="0" dirty="0"/>
          </a:p>
        </p:txBody>
      </p:sp>
      <p:sp>
        <p:nvSpPr>
          <p:cNvPr id="5" name="Espace réservé de la date 4"/>
          <p:cNvSpPr>
            <a:spLocks noGrp="1"/>
          </p:cNvSpPr>
          <p:nvPr>
            <p:ph type="dt" sz="half" idx="10"/>
          </p:nvPr>
        </p:nvSpPr>
        <p:spPr/>
        <p:txBody>
          <a:bodyPr rtlCol="0"/>
          <a:lstStyle/>
          <a:p>
            <a:pPr rtl="0"/>
            <a:fld id="{1D822763-56DC-490D-8FA4-B3EE651E69B0}" type="datetime1">
              <a:rPr lang="fr-FR" noProof="0" smtClean="0"/>
              <a:pPr rtl="0"/>
              <a:t>10/09/2019</a:t>
            </a:fld>
            <a:endParaRPr lang="fr-FR" noProof="0" dirty="0"/>
          </a:p>
        </p:txBody>
      </p:sp>
      <p:sp>
        <p:nvSpPr>
          <p:cNvPr id="7" name="Espace réservé du numéro de diapositive 6"/>
          <p:cNvSpPr>
            <a:spLocks noGrp="1"/>
          </p:cNvSpPr>
          <p:nvPr>
            <p:ph type="sldNum" sz="quarter" idx="12"/>
          </p:nvPr>
        </p:nvSpPr>
        <p:spPr/>
        <p:txBody>
          <a:bodyPr rtlCol="0"/>
          <a:lstStyle/>
          <a:p>
            <a:pPr rtl="0"/>
            <a:fld id="{AAEAE4A8-A6E5-453E-B946-FB774B73F48C}" type="slidenum">
              <a:rPr lang="fr-FR" noProof="0" smtClean="0"/>
              <a:pPr rtl="0"/>
              <a:t>‹#›</a:t>
            </a:fld>
            <a:endParaRPr lang="fr-FR" noProof="0" dirty="0"/>
          </a:p>
        </p:txBody>
      </p:sp>
    </p:spTree>
    <p:extLst>
      <p:ext uri="{BB962C8B-B14F-4D97-AF65-F5344CB8AC3E}">
        <p14:creationId xmlns:p14="http://schemas.microsoft.com/office/powerpoint/2010/main" val="3413709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rtlCol="0"/>
          <a:lstStyle>
            <a:lvl1pPr>
              <a:defRPr/>
            </a:lvl1pPr>
          </a:lstStyle>
          <a:p>
            <a:pPr rtl="0"/>
            <a:r>
              <a:rPr lang="fr-FR" noProof="0" smtClean="0"/>
              <a:t>Cliquez pour modifier le style du titre</a:t>
            </a:r>
            <a:endParaRPr lang="fr-FR" noProof="0" dirty="0"/>
          </a:p>
        </p:txBody>
      </p:sp>
      <p:sp>
        <p:nvSpPr>
          <p:cNvPr id="3" name="Espace réservé du texte 2"/>
          <p:cNvSpPr>
            <a:spLocks noGrp="1"/>
          </p:cNvSpPr>
          <p:nvPr>
            <p:ph type="body" idx="1"/>
          </p:nvPr>
        </p:nvSpPr>
        <p:spPr>
          <a:xfrm>
            <a:off x="1065213" y="1828799"/>
            <a:ext cx="4251960" cy="685801"/>
          </a:xfrm>
        </p:spPr>
        <p:txBody>
          <a:bodyPr rtlCol="0" anchor="ctr">
            <a:normAutofit/>
          </a:bodyPr>
          <a:lstStyle>
            <a:lvl1pPr marL="0" indent="0">
              <a:spcBef>
                <a:spcPts val="0"/>
              </a:spcBef>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fr-FR" noProof="0" smtClean="0"/>
              <a:t>Cliquez pour modifier les styles du texte du masque</a:t>
            </a:r>
          </a:p>
        </p:txBody>
      </p:sp>
      <p:sp>
        <p:nvSpPr>
          <p:cNvPr id="4" name="Espace réservé du contenu 3"/>
          <p:cNvSpPr>
            <a:spLocks noGrp="1"/>
          </p:cNvSpPr>
          <p:nvPr>
            <p:ph sz="half" idx="2"/>
          </p:nvPr>
        </p:nvSpPr>
        <p:spPr>
          <a:xfrm>
            <a:off x="1065213" y="2590800"/>
            <a:ext cx="4251960" cy="3429000"/>
          </a:xfrm>
        </p:spPr>
        <p:txBody>
          <a:bodyPr rtlCol="0">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rtl="0"/>
            <a:r>
              <a:rPr lang="fr-FR" noProof="0" smtClean="0"/>
              <a:t>Cliquez pour modifier les styles du texte du masque</a:t>
            </a:r>
          </a:p>
          <a:p>
            <a:pPr lvl="1" rtl="0"/>
            <a:r>
              <a:rPr lang="fr-FR" noProof="0" smtClean="0"/>
              <a:t>Deuxième niveau</a:t>
            </a:r>
          </a:p>
          <a:p>
            <a:pPr lvl="2" rtl="0"/>
            <a:r>
              <a:rPr lang="fr-FR" noProof="0" smtClean="0"/>
              <a:t>Troisième niveau</a:t>
            </a:r>
          </a:p>
          <a:p>
            <a:pPr lvl="3" rtl="0"/>
            <a:r>
              <a:rPr lang="fr-FR" noProof="0" smtClean="0"/>
              <a:t>Quatrième niveau</a:t>
            </a:r>
          </a:p>
          <a:p>
            <a:pPr lvl="4" rtl="0"/>
            <a:r>
              <a:rPr lang="fr-FR" noProof="0" smtClean="0"/>
              <a:t>Cinquième niveau</a:t>
            </a:r>
            <a:endParaRPr lang="fr-FR" noProof="0" dirty="0"/>
          </a:p>
        </p:txBody>
      </p:sp>
      <p:sp>
        <p:nvSpPr>
          <p:cNvPr id="5" name="Espace réservé du texte 4"/>
          <p:cNvSpPr>
            <a:spLocks noGrp="1"/>
          </p:cNvSpPr>
          <p:nvPr>
            <p:ph type="body" sz="quarter" idx="3"/>
          </p:nvPr>
        </p:nvSpPr>
        <p:spPr>
          <a:xfrm>
            <a:off x="5500053" y="1828799"/>
            <a:ext cx="4251960" cy="685801"/>
          </a:xfrm>
        </p:spPr>
        <p:txBody>
          <a:bodyPr rtlCol="0" anchor="ctr">
            <a:normAutofit/>
          </a:bodyPr>
          <a:lstStyle>
            <a:lvl1pPr marL="0" indent="0">
              <a:spcBef>
                <a:spcPts val="0"/>
              </a:spcBef>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fr-FR" noProof="0" smtClean="0"/>
              <a:t>Cliquez pour modifier les styles du texte du masque</a:t>
            </a:r>
          </a:p>
        </p:txBody>
      </p:sp>
      <p:sp>
        <p:nvSpPr>
          <p:cNvPr id="6" name="Espace réservé du contenu 5"/>
          <p:cNvSpPr>
            <a:spLocks noGrp="1"/>
          </p:cNvSpPr>
          <p:nvPr>
            <p:ph sz="quarter" idx="4"/>
          </p:nvPr>
        </p:nvSpPr>
        <p:spPr>
          <a:xfrm>
            <a:off x="5500053" y="2590800"/>
            <a:ext cx="4251960" cy="3429000"/>
          </a:xfrm>
        </p:spPr>
        <p:txBody>
          <a:bodyPr rtlCol="0">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rtl="0"/>
            <a:r>
              <a:rPr lang="fr-FR" noProof="0" smtClean="0"/>
              <a:t>Cliquez pour modifier les styles du texte du masque</a:t>
            </a:r>
          </a:p>
          <a:p>
            <a:pPr lvl="1" rtl="0"/>
            <a:r>
              <a:rPr lang="fr-FR" noProof="0" smtClean="0"/>
              <a:t>Deuxième niveau</a:t>
            </a:r>
          </a:p>
          <a:p>
            <a:pPr lvl="2" rtl="0"/>
            <a:r>
              <a:rPr lang="fr-FR" noProof="0" smtClean="0"/>
              <a:t>Troisième niveau</a:t>
            </a:r>
          </a:p>
          <a:p>
            <a:pPr lvl="3" rtl="0"/>
            <a:r>
              <a:rPr lang="fr-FR" noProof="0" smtClean="0"/>
              <a:t>Quatrième niveau</a:t>
            </a:r>
          </a:p>
          <a:p>
            <a:pPr lvl="4" rtl="0"/>
            <a:r>
              <a:rPr lang="fr-FR" noProof="0" smtClean="0"/>
              <a:t>Cinquième niveau</a:t>
            </a:r>
            <a:endParaRPr lang="fr-FR" noProof="0" dirty="0"/>
          </a:p>
        </p:txBody>
      </p:sp>
      <p:sp>
        <p:nvSpPr>
          <p:cNvPr id="8" name="Espace réservé du pied de page 7"/>
          <p:cNvSpPr>
            <a:spLocks noGrp="1"/>
          </p:cNvSpPr>
          <p:nvPr>
            <p:ph type="ftr" sz="quarter" idx="11"/>
          </p:nvPr>
        </p:nvSpPr>
        <p:spPr/>
        <p:txBody>
          <a:bodyPr rtlCol="0"/>
          <a:lstStyle/>
          <a:p>
            <a:pPr rtl="0"/>
            <a:r>
              <a:rPr lang="fr-FR" noProof="0" dirty="0" smtClean="0"/>
              <a:t>Ajouter un pied de page</a:t>
            </a:r>
            <a:endParaRPr lang="fr-FR" noProof="0" dirty="0"/>
          </a:p>
        </p:txBody>
      </p:sp>
      <p:sp>
        <p:nvSpPr>
          <p:cNvPr id="7" name="Espace réservé de la date 6"/>
          <p:cNvSpPr>
            <a:spLocks noGrp="1"/>
          </p:cNvSpPr>
          <p:nvPr>
            <p:ph type="dt" sz="half" idx="10"/>
          </p:nvPr>
        </p:nvSpPr>
        <p:spPr/>
        <p:txBody>
          <a:bodyPr rtlCol="0"/>
          <a:lstStyle/>
          <a:p>
            <a:pPr rtl="0"/>
            <a:fld id="{168B9493-9A41-4CC5-BF4E-DF8A25108186}" type="datetime1">
              <a:rPr lang="fr-FR" noProof="0" smtClean="0"/>
              <a:pPr rtl="0"/>
              <a:t>10/09/2019</a:t>
            </a:fld>
            <a:endParaRPr lang="fr-FR" noProof="0" dirty="0"/>
          </a:p>
        </p:txBody>
      </p:sp>
      <p:sp>
        <p:nvSpPr>
          <p:cNvPr id="9" name="Espace réservé du numéro de diapositive 8"/>
          <p:cNvSpPr>
            <a:spLocks noGrp="1"/>
          </p:cNvSpPr>
          <p:nvPr>
            <p:ph type="sldNum" sz="quarter" idx="12"/>
          </p:nvPr>
        </p:nvSpPr>
        <p:spPr/>
        <p:txBody>
          <a:bodyPr rtlCol="0"/>
          <a:lstStyle/>
          <a:p>
            <a:pPr rtl="0"/>
            <a:fld id="{AAEAE4A8-A6E5-453E-B946-FB774B73F48C}" type="slidenum">
              <a:rPr lang="fr-FR" noProof="0" smtClean="0"/>
              <a:pPr rtl="0"/>
              <a:t>‹#›</a:t>
            </a:fld>
            <a:endParaRPr lang="fr-FR" noProof="0" dirty="0"/>
          </a:p>
        </p:txBody>
      </p:sp>
    </p:spTree>
    <p:extLst>
      <p:ext uri="{BB962C8B-B14F-4D97-AF65-F5344CB8AC3E}">
        <p14:creationId xmlns:p14="http://schemas.microsoft.com/office/powerpoint/2010/main" val="2000784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uniquement">
    <p:spTree>
      <p:nvGrpSpPr>
        <p:cNvPr id="1" name=""/>
        <p:cNvGrpSpPr/>
        <p:nvPr/>
      </p:nvGrpSpPr>
      <p:grpSpPr>
        <a:xfrm>
          <a:off x="0" y="0"/>
          <a:ext cx="0" cy="0"/>
          <a:chOff x="0" y="0"/>
          <a:chExt cx="0" cy="0"/>
        </a:xfrm>
      </p:grpSpPr>
      <p:sp>
        <p:nvSpPr>
          <p:cNvPr id="2" name="Titre 1"/>
          <p:cNvSpPr>
            <a:spLocks noGrp="1"/>
          </p:cNvSpPr>
          <p:nvPr>
            <p:ph type="title"/>
          </p:nvPr>
        </p:nvSpPr>
        <p:spPr/>
        <p:txBody>
          <a:bodyPr rtlCol="0"/>
          <a:lstStyle/>
          <a:p>
            <a:pPr rtl="0"/>
            <a:r>
              <a:rPr lang="fr-FR" noProof="0" smtClean="0"/>
              <a:t>Cliquez pour modifier le style du titre</a:t>
            </a:r>
            <a:endParaRPr lang="fr-FR" noProof="0" dirty="0"/>
          </a:p>
        </p:txBody>
      </p:sp>
      <p:sp>
        <p:nvSpPr>
          <p:cNvPr id="4" name="Espace réservé du pied de page 3"/>
          <p:cNvSpPr>
            <a:spLocks noGrp="1"/>
          </p:cNvSpPr>
          <p:nvPr>
            <p:ph type="ftr" sz="quarter" idx="11"/>
          </p:nvPr>
        </p:nvSpPr>
        <p:spPr/>
        <p:txBody>
          <a:bodyPr rtlCol="0"/>
          <a:lstStyle/>
          <a:p>
            <a:pPr rtl="0"/>
            <a:r>
              <a:rPr lang="fr-FR" noProof="0" dirty="0" smtClean="0"/>
              <a:t>Ajouter un pied de page</a:t>
            </a:r>
            <a:endParaRPr lang="fr-FR" noProof="0" dirty="0"/>
          </a:p>
        </p:txBody>
      </p:sp>
      <p:sp>
        <p:nvSpPr>
          <p:cNvPr id="3" name="Espace réservé de la date 2"/>
          <p:cNvSpPr>
            <a:spLocks noGrp="1"/>
          </p:cNvSpPr>
          <p:nvPr>
            <p:ph type="dt" sz="half" idx="10"/>
          </p:nvPr>
        </p:nvSpPr>
        <p:spPr/>
        <p:txBody>
          <a:bodyPr rtlCol="0"/>
          <a:lstStyle/>
          <a:p>
            <a:pPr rtl="0"/>
            <a:fld id="{D1076222-3F4E-4020-8FD6-968B0936FEE2}" type="datetime1">
              <a:rPr lang="fr-FR" noProof="0" smtClean="0"/>
              <a:pPr rtl="0"/>
              <a:t>10/09/2019</a:t>
            </a:fld>
            <a:endParaRPr lang="fr-FR" noProof="0" dirty="0"/>
          </a:p>
        </p:txBody>
      </p:sp>
      <p:sp>
        <p:nvSpPr>
          <p:cNvPr id="5" name="Espace réservé du numéro de diapositive 4"/>
          <p:cNvSpPr>
            <a:spLocks noGrp="1"/>
          </p:cNvSpPr>
          <p:nvPr>
            <p:ph type="sldNum" sz="quarter" idx="12"/>
          </p:nvPr>
        </p:nvSpPr>
        <p:spPr/>
        <p:txBody>
          <a:bodyPr rtlCol="0"/>
          <a:lstStyle/>
          <a:p>
            <a:pPr rtl="0"/>
            <a:fld id="{AAEAE4A8-A6E5-453E-B946-FB774B73F48C}" type="slidenum">
              <a:rPr lang="fr-FR" noProof="0" smtClean="0"/>
              <a:pPr rtl="0"/>
              <a:t>‹#›</a:t>
            </a:fld>
            <a:endParaRPr lang="fr-FR" noProof="0" dirty="0"/>
          </a:p>
        </p:txBody>
      </p:sp>
    </p:spTree>
    <p:extLst>
      <p:ext uri="{BB962C8B-B14F-4D97-AF65-F5344CB8AC3E}">
        <p14:creationId xmlns:p14="http://schemas.microsoft.com/office/powerpoint/2010/main" val="907158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Espace réservé du pied de page 2"/>
          <p:cNvSpPr>
            <a:spLocks noGrp="1"/>
          </p:cNvSpPr>
          <p:nvPr>
            <p:ph type="ftr" sz="quarter" idx="11"/>
          </p:nvPr>
        </p:nvSpPr>
        <p:spPr/>
        <p:txBody>
          <a:bodyPr rtlCol="0"/>
          <a:lstStyle/>
          <a:p>
            <a:pPr rtl="0"/>
            <a:r>
              <a:rPr lang="fr-FR" noProof="0" dirty="0" smtClean="0"/>
              <a:t>Ajouter un pied de page</a:t>
            </a:r>
            <a:endParaRPr lang="fr-FR" noProof="0" dirty="0"/>
          </a:p>
        </p:txBody>
      </p:sp>
      <p:sp>
        <p:nvSpPr>
          <p:cNvPr id="2" name="Espace réservé de la date 1"/>
          <p:cNvSpPr>
            <a:spLocks noGrp="1"/>
          </p:cNvSpPr>
          <p:nvPr>
            <p:ph type="dt" sz="half" idx="10"/>
          </p:nvPr>
        </p:nvSpPr>
        <p:spPr/>
        <p:txBody>
          <a:bodyPr rtlCol="0"/>
          <a:lstStyle/>
          <a:p>
            <a:pPr rtl="0"/>
            <a:fld id="{AA9A65BC-3F81-44AF-B34E-9CCFA5397F4E}" type="datetime1">
              <a:rPr lang="fr-FR" noProof="0" smtClean="0"/>
              <a:pPr rtl="0"/>
              <a:t>10/09/2019</a:t>
            </a:fld>
            <a:endParaRPr lang="fr-FR" noProof="0" dirty="0"/>
          </a:p>
        </p:txBody>
      </p:sp>
      <p:sp>
        <p:nvSpPr>
          <p:cNvPr id="4" name="Espace réservé du numéro de diapositive 3"/>
          <p:cNvSpPr>
            <a:spLocks noGrp="1"/>
          </p:cNvSpPr>
          <p:nvPr>
            <p:ph type="sldNum" sz="quarter" idx="12"/>
          </p:nvPr>
        </p:nvSpPr>
        <p:spPr/>
        <p:txBody>
          <a:bodyPr rtlCol="0"/>
          <a:lstStyle/>
          <a:p>
            <a:pPr rtl="0"/>
            <a:fld id="{AAEAE4A8-A6E5-453E-B946-FB774B73F48C}" type="slidenum">
              <a:rPr lang="fr-FR" noProof="0" smtClean="0"/>
              <a:pPr rtl="0"/>
              <a:t>‹#›</a:t>
            </a:fld>
            <a:endParaRPr lang="fr-FR" noProof="0" dirty="0"/>
          </a:p>
        </p:txBody>
      </p:sp>
    </p:spTree>
    <p:extLst>
      <p:ext uri="{BB962C8B-B14F-4D97-AF65-F5344CB8AC3E}">
        <p14:creationId xmlns:p14="http://schemas.microsoft.com/office/powerpoint/2010/main" val="24415315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1065213" y="533400"/>
            <a:ext cx="4114800" cy="1524000"/>
          </a:xfrm>
        </p:spPr>
        <p:txBody>
          <a:bodyPr rtlCol="0" anchor="b">
            <a:normAutofit/>
          </a:bodyPr>
          <a:lstStyle>
            <a:lvl1pPr algn="l">
              <a:defRPr sz="3600" b="1"/>
            </a:lvl1pPr>
          </a:lstStyle>
          <a:p>
            <a:pPr rtl="0"/>
            <a:r>
              <a:rPr lang="fr-FR" noProof="0" smtClean="0"/>
              <a:t>Cliquez pour modifier le style du titre</a:t>
            </a:r>
            <a:endParaRPr lang="fr-FR" noProof="0" dirty="0"/>
          </a:p>
        </p:txBody>
      </p:sp>
      <p:sp>
        <p:nvSpPr>
          <p:cNvPr id="3" name="Espace réservé du contenu 2"/>
          <p:cNvSpPr>
            <a:spLocks noGrp="1"/>
          </p:cNvSpPr>
          <p:nvPr>
            <p:ph idx="1"/>
          </p:nvPr>
        </p:nvSpPr>
        <p:spPr>
          <a:xfrm>
            <a:off x="5865813" y="533400"/>
            <a:ext cx="5867400" cy="5486400"/>
          </a:xfrm>
        </p:spPr>
        <p:txBody>
          <a:bodyPr rtlCol="0">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rtl="0"/>
            <a:r>
              <a:rPr lang="fr-FR" noProof="0" smtClean="0"/>
              <a:t>Cliquez pour modifier les styles du texte du masque</a:t>
            </a:r>
          </a:p>
          <a:p>
            <a:pPr lvl="1" rtl="0"/>
            <a:r>
              <a:rPr lang="fr-FR" noProof="0" smtClean="0"/>
              <a:t>Deuxième niveau</a:t>
            </a:r>
          </a:p>
          <a:p>
            <a:pPr lvl="2" rtl="0"/>
            <a:r>
              <a:rPr lang="fr-FR" noProof="0" smtClean="0"/>
              <a:t>Troisième niveau</a:t>
            </a:r>
          </a:p>
          <a:p>
            <a:pPr lvl="3" rtl="0"/>
            <a:r>
              <a:rPr lang="fr-FR" noProof="0" smtClean="0"/>
              <a:t>Quatrième niveau</a:t>
            </a:r>
          </a:p>
          <a:p>
            <a:pPr lvl="4" rtl="0"/>
            <a:r>
              <a:rPr lang="fr-FR" noProof="0" smtClean="0"/>
              <a:t>Cinquième niveau</a:t>
            </a:r>
            <a:endParaRPr lang="fr-FR" noProof="0" dirty="0"/>
          </a:p>
        </p:txBody>
      </p:sp>
      <p:sp>
        <p:nvSpPr>
          <p:cNvPr id="4" name="Espace réservé du texte 3"/>
          <p:cNvSpPr>
            <a:spLocks noGrp="1"/>
          </p:cNvSpPr>
          <p:nvPr>
            <p:ph type="body" sz="half" idx="2"/>
          </p:nvPr>
        </p:nvSpPr>
        <p:spPr>
          <a:xfrm>
            <a:off x="1065213" y="2209800"/>
            <a:ext cx="4114800" cy="3810000"/>
          </a:xfrm>
        </p:spPr>
        <p:txBody>
          <a:bodyPr rtlCol="0">
            <a:normAutofit/>
          </a:bodyPr>
          <a:lstStyle>
            <a:lvl1pPr marL="0" indent="0">
              <a:lnSpc>
                <a:spcPct val="110000"/>
              </a:lnSpc>
              <a:spcBef>
                <a:spcPts val="600"/>
              </a:spcBef>
              <a:buNone/>
              <a:defRPr sz="1800">
                <a:solidFill>
                  <a:schemeClr val="tx1">
                    <a:lumMod val="65000"/>
                    <a:lumOff val="3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fr-FR" noProof="0" smtClean="0"/>
              <a:t>Cliquez pour modifier les styles du texte du masque</a:t>
            </a:r>
          </a:p>
        </p:txBody>
      </p:sp>
      <p:sp>
        <p:nvSpPr>
          <p:cNvPr id="6" name="Espace réservé du pied de page 5"/>
          <p:cNvSpPr>
            <a:spLocks noGrp="1"/>
          </p:cNvSpPr>
          <p:nvPr>
            <p:ph type="ftr" sz="quarter" idx="11"/>
          </p:nvPr>
        </p:nvSpPr>
        <p:spPr/>
        <p:txBody>
          <a:bodyPr rtlCol="0"/>
          <a:lstStyle/>
          <a:p>
            <a:pPr rtl="0"/>
            <a:r>
              <a:rPr lang="fr-FR" noProof="0" dirty="0" smtClean="0"/>
              <a:t>Ajouter un pied de page</a:t>
            </a:r>
            <a:endParaRPr lang="fr-FR" noProof="0" dirty="0"/>
          </a:p>
        </p:txBody>
      </p:sp>
      <p:sp>
        <p:nvSpPr>
          <p:cNvPr id="5" name="Espace réservé de la date 4"/>
          <p:cNvSpPr>
            <a:spLocks noGrp="1"/>
          </p:cNvSpPr>
          <p:nvPr>
            <p:ph type="dt" sz="half" idx="10"/>
          </p:nvPr>
        </p:nvSpPr>
        <p:spPr/>
        <p:txBody>
          <a:bodyPr rtlCol="0"/>
          <a:lstStyle/>
          <a:p>
            <a:pPr rtl="0"/>
            <a:fld id="{D545FAD6-54D0-4805-BE21-0832124F99D3}" type="datetime1">
              <a:rPr lang="fr-FR" noProof="0" smtClean="0"/>
              <a:pPr rtl="0"/>
              <a:t>10/09/2019</a:t>
            </a:fld>
            <a:endParaRPr lang="fr-FR" noProof="0" dirty="0"/>
          </a:p>
        </p:txBody>
      </p:sp>
      <p:sp>
        <p:nvSpPr>
          <p:cNvPr id="7" name="Espace réservé du numéro de diapositive 6"/>
          <p:cNvSpPr>
            <a:spLocks noGrp="1"/>
          </p:cNvSpPr>
          <p:nvPr>
            <p:ph type="sldNum" sz="quarter" idx="12"/>
          </p:nvPr>
        </p:nvSpPr>
        <p:spPr/>
        <p:txBody>
          <a:bodyPr rtlCol="0"/>
          <a:lstStyle/>
          <a:p>
            <a:pPr rtl="0"/>
            <a:fld id="{AAEAE4A8-A6E5-453E-B946-FB774B73F48C}" type="slidenum">
              <a:rPr lang="fr-FR" noProof="0" smtClean="0"/>
              <a:pPr rtl="0"/>
              <a:t>‹#›</a:t>
            </a:fld>
            <a:endParaRPr lang="fr-FR" noProof="0" dirty="0"/>
          </a:p>
        </p:txBody>
      </p:sp>
    </p:spTree>
    <p:extLst>
      <p:ext uri="{BB962C8B-B14F-4D97-AF65-F5344CB8AC3E}">
        <p14:creationId xmlns:p14="http://schemas.microsoft.com/office/powerpoint/2010/main" val="21017111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1065213" y="533400"/>
            <a:ext cx="4114800" cy="1524000"/>
          </a:xfrm>
        </p:spPr>
        <p:txBody>
          <a:bodyPr rtlCol="0" anchor="b">
            <a:noAutofit/>
          </a:bodyPr>
          <a:lstStyle>
            <a:lvl1pPr algn="l">
              <a:defRPr sz="3600" b="1"/>
            </a:lvl1pPr>
          </a:lstStyle>
          <a:p>
            <a:pPr rtl="0"/>
            <a:r>
              <a:rPr lang="fr-FR" noProof="0" smtClean="0"/>
              <a:t>Cliquez pour modifier le style du titre</a:t>
            </a:r>
            <a:endParaRPr lang="fr-FR" noProof="0" dirty="0"/>
          </a:p>
        </p:txBody>
      </p:sp>
      <p:sp>
        <p:nvSpPr>
          <p:cNvPr id="3" name="Espace réservé d’image 2" descr="Espace réservé vide pour ajouter une image. Cliquez sur l’espace réservé et sélectionnez l’image à ajouter"/>
          <p:cNvSpPr>
            <a:spLocks noGrp="1"/>
          </p:cNvSpPr>
          <p:nvPr>
            <p:ph type="pic" idx="1"/>
          </p:nvPr>
        </p:nvSpPr>
        <p:spPr>
          <a:xfrm>
            <a:off x="5865812" y="533400"/>
            <a:ext cx="5780173" cy="5791200"/>
          </a:xfrm>
          <a:ln w="50800">
            <a:solidFill>
              <a:schemeClr val="tx1">
                <a:lumMod val="65000"/>
                <a:lumOff val="35000"/>
              </a:schemeClr>
            </a:solidFill>
            <a:miter lim="800000"/>
          </a:ln>
        </p:spPr>
        <p:txBody>
          <a:bodyPr rtlCol="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fr-FR" noProof="0" smtClean="0"/>
              <a:t>Cliquez sur l'icône pour ajouter une image</a:t>
            </a:r>
            <a:endParaRPr lang="fr-FR" noProof="0" dirty="0"/>
          </a:p>
        </p:txBody>
      </p:sp>
      <p:sp>
        <p:nvSpPr>
          <p:cNvPr id="4" name="Espace réservé du texte 3"/>
          <p:cNvSpPr>
            <a:spLocks noGrp="1"/>
          </p:cNvSpPr>
          <p:nvPr>
            <p:ph type="body" sz="half" idx="2"/>
          </p:nvPr>
        </p:nvSpPr>
        <p:spPr>
          <a:xfrm>
            <a:off x="1065213" y="2209800"/>
            <a:ext cx="4114800" cy="3810000"/>
          </a:xfrm>
        </p:spPr>
        <p:txBody>
          <a:bodyPr rtlCol="0">
            <a:normAutofit/>
          </a:bodyPr>
          <a:lstStyle>
            <a:lvl1pPr marL="0" indent="0">
              <a:lnSpc>
                <a:spcPct val="110000"/>
              </a:lnSpc>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fr-FR" noProof="0" smtClean="0"/>
              <a:t>Cliquez pour modifier les styles du texte du masque</a:t>
            </a:r>
          </a:p>
        </p:txBody>
      </p:sp>
    </p:spTree>
    <p:extLst>
      <p:ext uri="{BB962C8B-B14F-4D97-AF65-F5344CB8AC3E}">
        <p14:creationId xmlns:p14="http://schemas.microsoft.com/office/powerpoint/2010/main" val="14196082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1065212" y="533400"/>
            <a:ext cx="8686801" cy="1066800"/>
          </a:xfrm>
          <a:prstGeom prst="rect">
            <a:avLst/>
          </a:prstGeom>
        </p:spPr>
        <p:txBody>
          <a:bodyPr vert="horz" lIns="91440" tIns="45720" rIns="91440" bIns="45720" rtlCol="0" anchor="b">
            <a:normAutofit/>
          </a:bodyPr>
          <a:lstStyle/>
          <a:p>
            <a:pPr rtl="0"/>
            <a:r>
              <a:rPr lang="fr-FR" noProof="0" dirty="0" smtClean="0"/>
              <a:t>Modifiez le style du titre</a:t>
            </a:r>
            <a:endParaRPr lang="fr-FR" noProof="0" dirty="0"/>
          </a:p>
        </p:txBody>
      </p:sp>
      <p:sp>
        <p:nvSpPr>
          <p:cNvPr id="3" name="Espace réservé du texte 2"/>
          <p:cNvSpPr>
            <a:spLocks noGrp="1"/>
          </p:cNvSpPr>
          <p:nvPr>
            <p:ph type="body" idx="1"/>
          </p:nvPr>
        </p:nvSpPr>
        <p:spPr>
          <a:xfrm>
            <a:off x="1065212" y="1828800"/>
            <a:ext cx="8686801" cy="4191000"/>
          </a:xfrm>
          <a:prstGeom prst="rect">
            <a:avLst/>
          </a:prstGeom>
        </p:spPr>
        <p:txBody>
          <a:bodyPr vert="horz" lIns="91440" tIns="45720" rIns="91440" bIns="45720" rtlCol="0">
            <a:normAutofit/>
          </a:bodyPr>
          <a:lstStyle/>
          <a:p>
            <a:pPr lvl="0" rtl="0"/>
            <a:r>
              <a:rPr lang="fr-FR" noProof="0" dirty="0" smtClean="0"/>
              <a:t>Modifiez les styles du texte du masque</a:t>
            </a:r>
          </a:p>
          <a:p>
            <a:pPr lvl="1" rtl="0"/>
            <a:r>
              <a:rPr lang="fr-FR" noProof="0" dirty="0" smtClean="0"/>
              <a:t>Deuxième niveau</a:t>
            </a:r>
          </a:p>
          <a:p>
            <a:pPr lvl="2" rtl="0"/>
            <a:r>
              <a:rPr lang="fr-FR" noProof="0" dirty="0" smtClean="0"/>
              <a:t>Troisième niveau</a:t>
            </a:r>
          </a:p>
          <a:p>
            <a:pPr lvl="3" rtl="0"/>
            <a:r>
              <a:rPr lang="fr-FR" noProof="0" dirty="0" smtClean="0"/>
              <a:t>Quatrième niveau</a:t>
            </a:r>
          </a:p>
          <a:p>
            <a:pPr lvl="4" rtl="0"/>
            <a:r>
              <a:rPr lang="fr-FR" noProof="0" dirty="0" smtClean="0"/>
              <a:t>Cinquième niveau</a:t>
            </a:r>
            <a:endParaRPr lang="fr-FR" noProof="0" dirty="0"/>
          </a:p>
        </p:txBody>
      </p:sp>
      <p:sp>
        <p:nvSpPr>
          <p:cNvPr id="5" name="Espace réservé du pied de page 4"/>
          <p:cNvSpPr>
            <a:spLocks noGrp="1"/>
          </p:cNvSpPr>
          <p:nvPr>
            <p:ph type="ftr" sz="quarter" idx="3"/>
          </p:nvPr>
        </p:nvSpPr>
        <p:spPr>
          <a:xfrm>
            <a:off x="1065213" y="6155267"/>
            <a:ext cx="5653087" cy="273049"/>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pPr rtl="0"/>
            <a:r>
              <a:rPr lang="fr-FR" noProof="0" dirty="0" smtClean="0"/>
              <a:t>Ajouter un pied de page</a:t>
            </a:r>
            <a:endParaRPr lang="fr-FR" noProof="0" dirty="0"/>
          </a:p>
        </p:txBody>
      </p:sp>
      <p:sp>
        <p:nvSpPr>
          <p:cNvPr id="4" name="Espace réservé de la date 3"/>
          <p:cNvSpPr>
            <a:spLocks noGrp="1"/>
          </p:cNvSpPr>
          <p:nvPr>
            <p:ph type="dt" sz="half" idx="2"/>
          </p:nvPr>
        </p:nvSpPr>
        <p:spPr>
          <a:xfrm>
            <a:off x="6932612" y="6155267"/>
            <a:ext cx="1371600" cy="273049"/>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pPr rtl="0"/>
            <a:fld id="{CA4DFB63-9954-40ED-A6DE-F372EF5494AB}" type="datetime1">
              <a:rPr lang="fr-FR" noProof="0" smtClean="0"/>
              <a:pPr rtl="0"/>
              <a:t>10/09/2019</a:t>
            </a:fld>
            <a:endParaRPr lang="fr-FR" noProof="0" dirty="0"/>
          </a:p>
        </p:txBody>
      </p:sp>
      <p:sp>
        <p:nvSpPr>
          <p:cNvPr id="6" name="Espace réservé du numéro de diapositive 5"/>
          <p:cNvSpPr>
            <a:spLocks noGrp="1"/>
          </p:cNvSpPr>
          <p:nvPr>
            <p:ph type="sldNum" sz="quarter" idx="4"/>
          </p:nvPr>
        </p:nvSpPr>
        <p:spPr>
          <a:xfrm>
            <a:off x="8532812" y="6155267"/>
            <a:ext cx="1219201" cy="273049"/>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pPr rtl="0"/>
            <a:fld id="{AAEAE4A8-A6E5-453E-B946-FB774B73F48C}" type="slidenum">
              <a:rPr lang="fr-FR" noProof="0" smtClean="0"/>
              <a:pPr rtl="0"/>
              <a:t>‹#›</a:t>
            </a:fld>
            <a:endParaRPr lang="fr-FR" noProof="0" dirty="0"/>
          </a:p>
        </p:txBody>
      </p:sp>
    </p:spTree>
    <p:extLst>
      <p:ext uri="{BB962C8B-B14F-4D97-AF65-F5344CB8AC3E}">
        <p14:creationId xmlns:p14="http://schemas.microsoft.com/office/powerpoint/2010/main" val="15970541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80000"/>
        </a:lnSpc>
        <a:spcBef>
          <a:spcPct val="0"/>
        </a:spcBef>
        <a:buNone/>
        <a:defRPr sz="3600" b="1" kern="1200">
          <a:solidFill>
            <a:schemeClr val="accent1">
              <a:lumMod val="75000"/>
            </a:schemeClr>
          </a:solidFill>
          <a:latin typeface="+mj-lt"/>
          <a:ea typeface="+mj-ea"/>
          <a:cs typeface="+mj-cs"/>
        </a:defRPr>
      </a:lvl1pPr>
    </p:titleStyle>
    <p:bodyStyle>
      <a:lvl1pPr marL="274320" indent="-228600" algn="l" defTabSz="914400" rtl="0" eaLnBrk="1" latinLnBrk="0" hangingPunct="1">
        <a:lnSpc>
          <a:spcPct val="90000"/>
        </a:lnSpc>
        <a:spcBef>
          <a:spcPts val="1800"/>
        </a:spcBef>
        <a:buClr>
          <a:schemeClr val="tx1">
            <a:lumMod val="65000"/>
            <a:lumOff val="35000"/>
          </a:schemeClr>
        </a:buClr>
        <a:buSzPct val="80000"/>
        <a:buFont typeface="Arial" pitchFamily="34" charset="0"/>
        <a:buChar char="•"/>
        <a:defRPr sz="2000" kern="1200">
          <a:solidFill>
            <a:schemeClr val="tx1">
              <a:lumMod val="65000"/>
              <a:lumOff val="35000"/>
            </a:schemeClr>
          </a:solidFill>
          <a:latin typeface="+mn-lt"/>
          <a:ea typeface="+mn-ea"/>
          <a:cs typeface="+mn-cs"/>
        </a:defRPr>
      </a:lvl1pPr>
      <a:lvl2pPr marL="594360" indent="-228600" algn="l" defTabSz="914400" rtl="0" eaLnBrk="1" latinLnBrk="0" hangingPunct="1">
        <a:lnSpc>
          <a:spcPct val="90000"/>
        </a:lnSpc>
        <a:spcBef>
          <a:spcPts val="1000"/>
        </a:spcBef>
        <a:buClr>
          <a:schemeClr val="tx1">
            <a:lumMod val="65000"/>
            <a:lumOff val="35000"/>
          </a:schemeClr>
        </a:buClr>
        <a:buSzPct val="80000"/>
        <a:buFont typeface="Arial" pitchFamily="34" charset="0"/>
        <a:buChar char="•"/>
        <a:defRPr sz="1800" kern="1200">
          <a:solidFill>
            <a:schemeClr val="tx1">
              <a:lumMod val="65000"/>
              <a:lumOff val="35000"/>
            </a:schemeClr>
          </a:solidFill>
          <a:latin typeface="+mn-lt"/>
          <a:ea typeface="+mn-ea"/>
          <a:cs typeface="+mn-cs"/>
        </a:defRPr>
      </a:lvl2pPr>
      <a:lvl3pPr marL="777240" indent="-182880" algn="l" defTabSz="914400" rtl="0" eaLnBrk="1" latinLnBrk="0" hangingPunct="1">
        <a:lnSpc>
          <a:spcPct val="90000"/>
        </a:lnSpc>
        <a:spcBef>
          <a:spcPts val="600"/>
        </a:spcBef>
        <a:buClr>
          <a:schemeClr val="tx1">
            <a:lumMod val="65000"/>
            <a:lumOff val="35000"/>
          </a:schemeClr>
        </a:buClr>
        <a:buSzPct val="80000"/>
        <a:buFont typeface="Arial" pitchFamily="34" charset="0"/>
        <a:buChar char="•"/>
        <a:defRPr sz="1600" kern="1200">
          <a:solidFill>
            <a:schemeClr val="tx1">
              <a:lumMod val="65000"/>
              <a:lumOff val="35000"/>
            </a:schemeClr>
          </a:solidFill>
          <a:latin typeface="+mn-lt"/>
          <a:ea typeface="+mn-ea"/>
          <a:cs typeface="+mn-cs"/>
        </a:defRPr>
      </a:lvl3pPr>
      <a:lvl4pPr marL="960120" indent="-182880" algn="l" defTabSz="914400" rtl="0" eaLnBrk="1" latinLnBrk="0" hangingPunct="1">
        <a:lnSpc>
          <a:spcPct val="90000"/>
        </a:lnSpc>
        <a:spcBef>
          <a:spcPts val="600"/>
        </a:spcBef>
        <a:buClr>
          <a:schemeClr val="tx1">
            <a:lumMod val="65000"/>
            <a:lumOff val="35000"/>
          </a:schemeClr>
        </a:buClr>
        <a:buSzPct val="80000"/>
        <a:buFont typeface="Arial" pitchFamily="34" charset="0"/>
        <a:buChar char="•"/>
        <a:defRPr sz="1400" kern="1200">
          <a:solidFill>
            <a:schemeClr val="tx1">
              <a:lumMod val="65000"/>
              <a:lumOff val="35000"/>
            </a:schemeClr>
          </a:solidFill>
          <a:latin typeface="+mn-lt"/>
          <a:ea typeface="+mn-ea"/>
          <a:cs typeface="+mn-cs"/>
        </a:defRPr>
      </a:lvl4pPr>
      <a:lvl5pPr marL="1097280" indent="-137160" algn="l" defTabSz="914400" rtl="0" eaLnBrk="1" latinLnBrk="0" hangingPunct="1">
        <a:lnSpc>
          <a:spcPct val="90000"/>
        </a:lnSpc>
        <a:spcBef>
          <a:spcPts val="600"/>
        </a:spcBef>
        <a:buClr>
          <a:schemeClr val="tx1">
            <a:lumMod val="65000"/>
            <a:lumOff val="35000"/>
          </a:schemeClr>
        </a:buClr>
        <a:buSzPct val="80000"/>
        <a:buFont typeface="Arial" pitchFamily="34" charset="0"/>
        <a:buChar char="•"/>
        <a:defRPr sz="1400" kern="1200">
          <a:solidFill>
            <a:schemeClr val="tx1">
              <a:lumMod val="65000"/>
              <a:lumOff val="35000"/>
            </a:schemeClr>
          </a:solidFill>
          <a:latin typeface="+mn-lt"/>
          <a:ea typeface="+mn-ea"/>
          <a:cs typeface="+mn-cs"/>
        </a:defRPr>
      </a:lvl5pPr>
      <a:lvl6pPr marL="1234440" indent="-137160" algn="l" defTabSz="914400" rtl="0" eaLnBrk="1" latinLnBrk="0" hangingPunct="1">
        <a:spcBef>
          <a:spcPts val="600"/>
        </a:spcBef>
        <a:buSzPct val="80000"/>
        <a:buFont typeface="Arial" pitchFamily="34" charset="0"/>
        <a:buChar char="•"/>
        <a:defRPr sz="1400" kern="1200">
          <a:solidFill>
            <a:schemeClr val="tx1">
              <a:lumMod val="65000"/>
              <a:lumOff val="35000"/>
            </a:schemeClr>
          </a:solidFill>
          <a:latin typeface="+mn-lt"/>
          <a:ea typeface="+mn-ea"/>
          <a:cs typeface="+mn-cs"/>
        </a:defRPr>
      </a:lvl6pPr>
      <a:lvl7pPr marL="1371600" indent="-137160" algn="l" defTabSz="914400" rtl="0" eaLnBrk="1" latinLnBrk="0" hangingPunct="1">
        <a:spcBef>
          <a:spcPts val="600"/>
        </a:spcBef>
        <a:buSzPct val="80000"/>
        <a:buFont typeface="Arial" pitchFamily="34" charset="0"/>
        <a:buChar char="•"/>
        <a:defRPr sz="1400" kern="1200">
          <a:solidFill>
            <a:schemeClr val="tx1">
              <a:lumMod val="65000"/>
              <a:lumOff val="35000"/>
            </a:schemeClr>
          </a:solidFill>
          <a:latin typeface="+mn-lt"/>
          <a:ea typeface="+mn-ea"/>
          <a:cs typeface="+mn-cs"/>
        </a:defRPr>
      </a:lvl7pPr>
      <a:lvl8pPr marL="1508760" indent="-137160" algn="l" defTabSz="914400" rtl="0" eaLnBrk="1" latinLnBrk="0" hangingPunct="1">
        <a:spcBef>
          <a:spcPts val="600"/>
        </a:spcBef>
        <a:buSzPct val="80000"/>
        <a:buFont typeface="Arial" pitchFamily="34" charset="0"/>
        <a:buChar char="•"/>
        <a:defRPr sz="1400" kern="1200">
          <a:solidFill>
            <a:schemeClr val="tx1">
              <a:lumMod val="65000"/>
              <a:lumOff val="35000"/>
            </a:schemeClr>
          </a:solidFill>
          <a:latin typeface="+mn-lt"/>
          <a:ea typeface="+mn-ea"/>
          <a:cs typeface="+mn-cs"/>
        </a:defRPr>
      </a:lvl8pPr>
      <a:lvl9pPr marL="1645920" indent="-137160" algn="l" defTabSz="914400" rtl="0" eaLnBrk="1" latinLnBrk="0" hangingPunct="1">
        <a:spcBef>
          <a:spcPts val="600"/>
        </a:spcBef>
        <a:buSzPct val="80000"/>
        <a:buFont typeface="Arial" pitchFamily="34" charset="0"/>
        <a:buChar char="•"/>
        <a:defRPr sz="1400" kern="120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3839" userDrawn="1">
          <p15:clr>
            <a:srgbClr val="F26B43"/>
          </p15:clr>
        </p15:guide>
        <p15:guide id="2"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cid:16cf24a1d945b16b21" TargetMode="External"/><Relationship Id="rId5" Type="http://schemas.openxmlformats.org/officeDocument/2006/relationships/image" Target="../media/image6.png"/><Relationship Id="rId6" Type="http://schemas.openxmlformats.org/officeDocument/2006/relationships/image" Target="../media/image7.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1.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12.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hyperlink" Target="mailto:alexandre.juve@epargneplurielle.fr" TargetMode="External"/><Relationship Id="rId4" Type="http://schemas.openxmlformats.org/officeDocument/2006/relationships/hyperlink" Target="mailto:cedric.daugan.75335@paris.notaires.fr" TargetMode="External"/><Relationship Id="rId5" Type="http://schemas.openxmlformats.org/officeDocument/2006/relationships/hyperlink" Target="mailto:nirios@lpalaw.com" TargetMode="External"/><Relationship Id="rId6" Type="http://schemas.openxmlformats.org/officeDocument/2006/relationships/image" Target="../media/image5.png"/><Relationship Id="rId7" Type="http://schemas.openxmlformats.org/officeDocument/2006/relationships/image" Target="cid:16cf24a1d945b16b21" TargetMode="External"/><Relationship Id="rId8" Type="http://schemas.openxmlformats.org/officeDocument/2006/relationships/image" Target="../media/image6.png"/><Relationship Id="rId9" Type="http://schemas.openxmlformats.org/officeDocument/2006/relationships/image" Target="../media/image7.png"/><Relationship Id="rId1" Type="http://schemas.openxmlformats.org/officeDocument/2006/relationships/slideLayout" Target="../slideLayouts/slideLayout1.xml"/><Relationship Id="rId2" Type="http://schemas.openxmlformats.org/officeDocument/2006/relationships/notesSlide" Target="../notesSlides/notesSlide2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736562" y="1000108"/>
            <a:ext cx="6386520" cy="2514601"/>
          </a:xfrm>
        </p:spPr>
        <p:txBody>
          <a:bodyPr rtlCol="0">
            <a:normAutofit fontScale="90000"/>
          </a:bodyPr>
          <a:lstStyle/>
          <a:p>
            <a:pPr rtl="0"/>
            <a:r>
              <a:rPr lang="fr-FR" dirty="0" smtClean="0"/>
              <a:t>LA GESTION DE VOTRE PATRIMOINE EST-ELLE OPTIMISEE ?</a:t>
            </a:r>
            <a:endParaRPr lang="fr-FR" dirty="0"/>
          </a:p>
        </p:txBody>
      </p:sp>
      <p:sp>
        <p:nvSpPr>
          <p:cNvPr id="3" name="Sous-titre 2"/>
          <p:cNvSpPr>
            <a:spLocks noGrp="1"/>
          </p:cNvSpPr>
          <p:nvPr>
            <p:ph type="subTitle" idx="1"/>
          </p:nvPr>
        </p:nvSpPr>
        <p:spPr>
          <a:xfrm>
            <a:off x="1093752" y="3857628"/>
            <a:ext cx="4814886" cy="2454292"/>
          </a:xfrm>
        </p:spPr>
        <p:txBody>
          <a:bodyPr rtlCol="0">
            <a:normAutofit fontScale="77500" lnSpcReduction="20000"/>
          </a:bodyPr>
          <a:lstStyle/>
          <a:p>
            <a:pPr rtl="0"/>
            <a:r>
              <a:rPr lang="fr-FR" sz="2600" b="1" dirty="0" smtClean="0"/>
              <a:t>Alexandre JUVE</a:t>
            </a:r>
          </a:p>
          <a:p>
            <a:pPr rtl="0"/>
            <a:r>
              <a:rPr lang="fr-FR" sz="2200" dirty="0" smtClean="0"/>
              <a:t>Conseiller en gestion de Patrimoine International</a:t>
            </a:r>
          </a:p>
          <a:p>
            <a:pPr rtl="0"/>
            <a:endParaRPr lang="fr-FR" sz="2000" dirty="0" smtClean="0"/>
          </a:p>
          <a:p>
            <a:pPr rtl="0"/>
            <a:r>
              <a:rPr lang="fr-FR" sz="2600" b="1" dirty="0" smtClean="0"/>
              <a:t>Cédric DAUGAN</a:t>
            </a:r>
          </a:p>
          <a:p>
            <a:pPr rtl="0"/>
            <a:r>
              <a:rPr lang="fr-FR" sz="2200" dirty="0" smtClean="0"/>
              <a:t>Notaire spécialiste</a:t>
            </a:r>
          </a:p>
          <a:p>
            <a:pPr rtl="0"/>
            <a:endParaRPr lang="fr-FR" sz="1900" dirty="0" smtClean="0"/>
          </a:p>
          <a:p>
            <a:pPr rtl="0"/>
            <a:r>
              <a:rPr lang="fr-FR" sz="2600" b="1" dirty="0" smtClean="0"/>
              <a:t>Nicolas RIOS</a:t>
            </a:r>
          </a:p>
          <a:p>
            <a:pPr rtl="0"/>
            <a:r>
              <a:rPr lang="fr-FR" sz="2200" dirty="0" smtClean="0"/>
              <a:t>Avocat fiscaliste</a:t>
            </a:r>
            <a:endParaRPr lang="fr-FR" sz="2200" dirty="0"/>
          </a:p>
        </p:txBody>
      </p:sp>
      <p:pic>
        <p:nvPicPr>
          <p:cNvPr id="4" name="m_-4025937687076599125gmail-m_-495677523318462743_x0000_i1045" descr="Servo3:-CLIENTS:LPA:2. IDENTITÉ_LPA:4_LOGO:LOGO LPA CGR AVOCATS:logo_LPA.eps"/>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6308726" y="285728"/>
            <a:ext cx="928694" cy="714380"/>
          </a:xfrm>
          <a:prstGeom prst="rect">
            <a:avLst/>
          </a:prstGeom>
          <a:noFill/>
          <a:ln>
            <a:noFill/>
          </a:ln>
        </p:spPr>
      </p:pic>
      <p:pic>
        <p:nvPicPr>
          <p:cNvPr id="1026" name="Picture 2"/>
          <p:cNvPicPr>
            <a:picLocks noChangeAspect="1" noChangeArrowheads="1"/>
          </p:cNvPicPr>
          <p:nvPr/>
        </p:nvPicPr>
        <p:blipFill>
          <a:blip r:embed="rId5"/>
          <a:srcRect/>
          <a:stretch>
            <a:fillRect/>
          </a:stretch>
        </p:blipFill>
        <p:spPr bwMode="auto">
          <a:xfrm>
            <a:off x="2879702" y="285728"/>
            <a:ext cx="1852607" cy="848050"/>
          </a:xfrm>
          <a:prstGeom prst="rect">
            <a:avLst/>
          </a:prstGeom>
          <a:noFill/>
          <a:ln w="9525">
            <a:noFill/>
            <a:miter lim="800000"/>
            <a:headEnd/>
            <a:tailEnd/>
          </a:ln>
          <a:effectLst/>
        </p:spPr>
      </p:pic>
      <p:pic>
        <p:nvPicPr>
          <p:cNvPr id="1027" name="Picture 3" descr="C:\Users\lecle\Documents\EPARGNE PLURIELLE\SITE INTERNET\logo_EPARGNE-PLURIELLE.png"/>
          <p:cNvPicPr>
            <a:picLocks noChangeAspect="1" noChangeArrowheads="1"/>
          </p:cNvPicPr>
          <p:nvPr/>
        </p:nvPicPr>
        <p:blipFill>
          <a:blip r:embed="rId6"/>
          <a:srcRect/>
          <a:stretch>
            <a:fillRect/>
          </a:stretch>
        </p:blipFill>
        <p:spPr bwMode="auto">
          <a:xfrm>
            <a:off x="379372" y="214290"/>
            <a:ext cx="928694" cy="824320"/>
          </a:xfrm>
          <a:prstGeom prst="rect">
            <a:avLst/>
          </a:prstGeom>
          <a:noFill/>
        </p:spPr>
      </p:pic>
    </p:spTree>
    <p:extLst>
      <p:ext uri="{BB962C8B-B14F-4D97-AF65-F5344CB8AC3E}">
        <p14:creationId xmlns:p14="http://schemas.microsoft.com/office/powerpoint/2010/main" val="1493259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re 12"/>
          <p:cNvSpPr>
            <a:spLocks noGrp="1"/>
          </p:cNvSpPr>
          <p:nvPr>
            <p:ph type="title"/>
          </p:nvPr>
        </p:nvSpPr>
        <p:spPr>
          <a:xfrm>
            <a:off x="1065212" y="533400"/>
            <a:ext cx="8886852" cy="1066800"/>
          </a:xfrm>
        </p:spPr>
        <p:txBody>
          <a:bodyPr rtlCol="0"/>
          <a:lstStyle/>
          <a:p>
            <a:pPr rtl="0"/>
            <a:r>
              <a:rPr lang="fr-FR" dirty="0" smtClean="0"/>
              <a:t>Etes-vous non-résident fiscal français ?</a:t>
            </a:r>
            <a:endParaRPr lang="fr-FR" dirty="0"/>
          </a:p>
        </p:txBody>
      </p:sp>
      <p:sp>
        <p:nvSpPr>
          <p:cNvPr id="14" name="Espace réservé du contenu 13"/>
          <p:cNvSpPr>
            <a:spLocks noGrp="1"/>
          </p:cNvSpPr>
          <p:nvPr>
            <p:ph idx="1"/>
          </p:nvPr>
        </p:nvSpPr>
        <p:spPr/>
        <p:txBody>
          <a:bodyPr rtlCol="0">
            <a:normAutofit fontScale="77500" lnSpcReduction="20000"/>
          </a:bodyPr>
          <a:lstStyle/>
          <a:p>
            <a:pPr marL="0" indent="0">
              <a:spcAft>
                <a:spcPts val="600"/>
              </a:spcAft>
              <a:buNone/>
            </a:pPr>
            <a:r>
              <a:rPr lang="fr-FR" sz="2300" b="1" dirty="0"/>
              <a:t>Deux types de résidents fiscaux au </a:t>
            </a:r>
            <a:r>
              <a:rPr lang="fr-FR" sz="2300" b="1" dirty="0" smtClean="0"/>
              <a:t>UK</a:t>
            </a:r>
            <a:endParaRPr lang="fr-FR" sz="2300" b="1" u="sng" dirty="0" smtClean="0"/>
          </a:p>
          <a:p>
            <a:pPr marL="228600">
              <a:spcAft>
                <a:spcPts val="600"/>
              </a:spcAft>
              <a:buAutoNum type="arabicPeriod"/>
            </a:pPr>
            <a:r>
              <a:rPr lang="fr-FR" b="1" u="sng" dirty="0" smtClean="0"/>
              <a:t>Les </a:t>
            </a:r>
            <a:r>
              <a:rPr lang="fr-FR" b="1" u="sng" dirty="0"/>
              <a:t>résidents fiscaux au </a:t>
            </a:r>
            <a:r>
              <a:rPr lang="fr-FR" b="1" u="sng" dirty="0" smtClean="0"/>
              <a:t>UK</a:t>
            </a:r>
            <a:endParaRPr lang="fr-FR" dirty="0"/>
          </a:p>
          <a:p>
            <a:pPr marL="285750" indent="-285750">
              <a:spcAft>
                <a:spcPts val="600"/>
              </a:spcAft>
              <a:buFontTx/>
              <a:buChar char="-"/>
            </a:pPr>
            <a:r>
              <a:rPr lang="fr-FR" b="1" dirty="0"/>
              <a:t>Les résidents domiciliés </a:t>
            </a:r>
            <a:r>
              <a:rPr lang="fr-FR" dirty="0"/>
              <a:t>: </a:t>
            </a:r>
            <a:r>
              <a:rPr lang="fr-FR" b="1" dirty="0">
                <a:solidFill>
                  <a:srgbClr val="FF0000"/>
                </a:solidFill>
              </a:rPr>
              <a:t>obligation fiscale illimitée sur les revenus mondiaux</a:t>
            </a:r>
            <a:r>
              <a:rPr lang="fr-FR" dirty="0">
                <a:solidFill>
                  <a:schemeClr val="bg2"/>
                </a:solidFill>
              </a:rPr>
              <a:t> </a:t>
            </a:r>
            <a:r>
              <a:rPr lang="fr-FR" dirty="0"/>
              <a:t>(personnes aux liens avec le UK les plus étroits : séjour principal de plus de 183 jours au UK, foyer au UK, travail au UK etc.) ;</a:t>
            </a:r>
          </a:p>
          <a:p>
            <a:pPr marL="285750" indent="-285750">
              <a:spcAft>
                <a:spcPts val="600"/>
              </a:spcAft>
              <a:buFontTx/>
              <a:buChar char="-"/>
            </a:pPr>
            <a:r>
              <a:rPr lang="fr-FR" b="1" dirty="0"/>
              <a:t>Les résidents non-domiciliés « </a:t>
            </a:r>
            <a:r>
              <a:rPr lang="fr-FR" i="1" dirty="0" err="1"/>
              <a:t>remittance</a:t>
            </a:r>
            <a:r>
              <a:rPr lang="fr-FR" i="1" dirty="0"/>
              <a:t> basis</a:t>
            </a:r>
            <a:r>
              <a:rPr lang="fr-FR" b="1" dirty="0"/>
              <a:t> » </a:t>
            </a:r>
            <a:r>
              <a:rPr lang="fr-FR" dirty="0"/>
              <a:t>: </a:t>
            </a:r>
            <a:r>
              <a:rPr lang="fr-FR" b="1" dirty="0">
                <a:solidFill>
                  <a:srgbClr val="FF0000"/>
                </a:solidFill>
              </a:rPr>
              <a:t>obligation fiscale restreinte</a:t>
            </a:r>
            <a:r>
              <a:rPr lang="fr-FR" dirty="0"/>
              <a:t>, imposition sur les revenus tirés du UK + sur les revenus mondiaux lorsqu’ils sont rapatriés ou utilisés au UK (régime temporaire de 15 ans à déclarer annuellement sur la déclaration fiscale UK, payant à partir de la 7</a:t>
            </a:r>
            <a:r>
              <a:rPr lang="fr-FR" baseline="30000" dirty="0"/>
              <a:t>ème</a:t>
            </a:r>
            <a:r>
              <a:rPr lang="fr-FR" dirty="0"/>
              <a:t> année</a:t>
            </a:r>
            <a:r>
              <a:rPr lang="fr-FR" dirty="0" smtClean="0"/>
              <a:t>)</a:t>
            </a:r>
            <a:endParaRPr lang="fr-FR" b="1" dirty="0"/>
          </a:p>
          <a:p>
            <a:pPr marL="342900" indent="-342900">
              <a:spcAft>
                <a:spcPts val="600"/>
              </a:spcAft>
              <a:buFont typeface="+mj-lt"/>
              <a:buAutoNum type="arabicPeriod" startAt="2"/>
            </a:pPr>
            <a:r>
              <a:rPr lang="fr-FR" b="1" u="sng" dirty="0"/>
              <a:t>Les résidents fiscaux en </a:t>
            </a:r>
            <a:r>
              <a:rPr lang="fr-FR" b="1" u="sng" dirty="0" smtClean="0"/>
              <a:t>France</a:t>
            </a:r>
            <a:endParaRPr lang="fr-FR" b="1" dirty="0"/>
          </a:p>
          <a:p>
            <a:pPr marL="285750" indent="-285750">
              <a:spcAft>
                <a:spcPts val="600"/>
              </a:spcAft>
              <a:buFontTx/>
              <a:buChar char="-"/>
            </a:pPr>
            <a:r>
              <a:rPr lang="fr-FR" b="1" dirty="0"/>
              <a:t>Personnes dont le domicile fiscal est en France</a:t>
            </a:r>
            <a:r>
              <a:rPr lang="fr-FR" dirty="0"/>
              <a:t>: </a:t>
            </a:r>
            <a:r>
              <a:rPr lang="fr-FR" b="1" dirty="0">
                <a:solidFill>
                  <a:srgbClr val="FF0000"/>
                </a:solidFill>
              </a:rPr>
              <a:t>obligation fiscale illimitée sur les revenus mondiaux </a:t>
            </a:r>
            <a:r>
              <a:rPr lang="fr-FR" dirty="0"/>
              <a:t>(Art. 4A ou 4B du CGI: foyer ou lieu de séjour principal en France, activité professionnelle en France ou centre des intérêts économiques)</a:t>
            </a:r>
          </a:p>
          <a:p>
            <a:pPr rtl="0"/>
            <a:endParaRPr lang="fr-FR" dirty="0"/>
          </a:p>
        </p:txBody>
      </p:sp>
    </p:spTree>
    <p:extLst>
      <p:ext uri="{BB962C8B-B14F-4D97-AF65-F5344CB8AC3E}">
        <p14:creationId xmlns:p14="http://schemas.microsoft.com/office/powerpoint/2010/main" val="1437231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re 12"/>
          <p:cNvSpPr>
            <a:spLocks noGrp="1"/>
          </p:cNvSpPr>
          <p:nvPr>
            <p:ph type="title"/>
          </p:nvPr>
        </p:nvSpPr>
        <p:spPr>
          <a:xfrm>
            <a:off x="1065212" y="533400"/>
            <a:ext cx="8886852" cy="1066800"/>
          </a:xfrm>
        </p:spPr>
        <p:txBody>
          <a:bodyPr rtlCol="0"/>
          <a:lstStyle/>
          <a:p>
            <a:pPr rtl="0"/>
            <a:r>
              <a:rPr lang="fr-FR" dirty="0" smtClean="0"/>
              <a:t>Etes-vous non-résident fiscal français ?</a:t>
            </a:r>
            <a:endParaRPr lang="fr-FR" dirty="0"/>
          </a:p>
        </p:txBody>
      </p:sp>
      <p:sp>
        <p:nvSpPr>
          <p:cNvPr id="14" name="Espace réservé du contenu 13"/>
          <p:cNvSpPr>
            <a:spLocks noGrp="1"/>
          </p:cNvSpPr>
          <p:nvPr>
            <p:ph idx="1"/>
          </p:nvPr>
        </p:nvSpPr>
        <p:spPr/>
        <p:txBody>
          <a:bodyPr rtlCol="0">
            <a:normAutofit fontScale="62500" lnSpcReduction="20000"/>
          </a:bodyPr>
          <a:lstStyle/>
          <a:p>
            <a:pPr marL="0" indent="0">
              <a:spcAft>
                <a:spcPts val="600"/>
              </a:spcAft>
              <a:buNone/>
            </a:pPr>
            <a:r>
              <a:rPr lang="fr-FR" sz="2600" b="1" dirty="0"/>
              <a:t>Conflit de résidence </a:t>
            </a:r>
            <a:endParaRPr lang="fr-FR" sz="2600" b="1" dirty="0" smtClean="0"/>
          </a:p>
          <a:p>
            <a:pPr marL="228600">
              <a:spcAft>
                <a:spcPts val="600"/>
              </a:spcAft>
              <a:buAutoNum type="arabicPeriod"/>
            </a:pPr>
            <a:r>
              <a:rPr lang="fr-FR" b="1" u="sng" dirty="0" smtClean="0"/>
              <a:t>Le recours à la convention fiscale FR-UK (art. 3 </a:t>
            </a:r>
            <a:r>
              <a:rPr lang="fr-FR" b="1" u="sng" dirty="0" err="1" smtClean="0"/>
              <a:t>conv</a:t>
            </a:r>
            <a:r>
              <a:rPr lang="fr-FR" b="1" u="sng" dirty="0" smtClean="0"/>
              <a:t>.)</a:t>
            </a:r>
          </a:p>
          <a:p>
            <a:pPr marL="342900" indent="-342900">
              <a:spcAft>
                <a:spcPts val="600"/>
              </a:spcAft>
            </a:pPr>
            <a:r>
              <a:rPr lang="fr-FR" b="1" dirty="0" smtClean="0"/>
              <a:t>La </a:t>
            </a:r>
            <a:r>
              <a:rPr lang="fr-FR" b="1" dirty="0"/>
              <a:t>convention ne s’applique que si la France et le UK revendiquent le statut de résident à la personne en </a:t>
            </a:r>
            <a:r>
              <a:rPr lang="fr-FR" b="1" dirty="0" smtClean="0"/>
              <a:t>question</a:t>
            </a:r>
            <a:endParaRPr lang="fr-FR" b="1" u="sng" dirty="0" smtClean="0"/>
          </a:p>
          <a:p>
            <a:pPr marL="228600">
              <a:spcAft>
                <a:spcPts val="600"/>
              </a:spcAft>
              <a:buFont typeface="Arial" pitchFamily="34" charset="0"/>
              <a:buAutoNum type="arabicPeriod"/>
            </a:pPr>
            <a:r>
              <a:rPr lang="fr-FR" b="1" u="sng" dirty="0"/>
              <a:t>2. Les critères de détermination conventionnels de la </a:t>
            </a:r>
            <a:r>
              <a:rPr lang="fr-FR" b="1" u="sng" dirty="0" smtClean="0"/>
              <a:t>résidence</a:t>
            </a:r>
            <a:endParaRPr lang="fr-FR" b="1" dirty="0" smtClean="0"/>
          </a:p>
          <a:p>
            <a:pPr marL="285750" indent="-285750">
              <a:spcAft>
                <a:spcPts val="600"/>
              </a:spcAft>
              <a:buFontTx/>
              <a:buChar char="-"/>
            </a:pPr>
            <a:r>
              <a:rPr lang="fr-FR" b="1" dirty="0" smtClean="0"/>
              <a:t>En cas de conflit de résidence </a:t>
            </a:r>
            <a:r>
              <a:rPr lang="fr-FR" dirty="0" smtClean="0"/>
              <a:t>: les critères sont les suivants </a:t>
            </a:r>
          </a:p>
          <a:p>
            <a:pPr marL="742950" lvl="1" indent="-285750">
              <a:spcAft>
                <a:spcPts val="600"/>
              </a:spcAft>
              <a:buFontTx/>
              <a:buChar char="-"/>
            </a:pPr>
            <a:r>
              <a:rPr lang="fr-FR" sz="2000" dirty="0" smtClean="0"/>
              <a:t>Etat où se trouve le foyer d’habitation permanent ;</a:t>
            </a:r>
          </a:p>
          <a:p>
            <a:pPr marL="742950" lvl="1" indent="-285750">
              <a:spcAft>
                <a:spcPts val="600"/>
              </a:spcAft>
              <a:buFontTx/>
              <a:buChar char="-"/>
            </a:pPr>
            <a:r>
              <a:rPr lang="fr-FR" sz="2000" dirty="0" smtClean="0"/>
              <a:t>Etats des liens personnels et économiques (centre des intérêts vitaux) ;</a:t>
            </a:r>
          </a:p>
          <a:p>
            <a:pPr marL="742950" lvl="1" indent="-285750">
              <a:spcAft>
                <a:spcPts val="600"/>
              </a:spcAft>
              <a:buFontTx/>
              <a:buChar char="-"/>
            </a:pPr>
            <a:r>
              <a:rPr lang="fr-FR" sz="2000" dirty="0" smtClean="0"/>
              <a:t>Etat du lieu de séjour habituel ;</a:t>
            </a:r>
          </a:p>
          <a:p>
            <a:pPr marL="742950" lvl="1" indent="-285750">
              <a:spcAft>
                <a:spcPts val="600"/>
              </a:spcAft>
              <a:buFontTx/>
              <a:buChar char="-"/>
            </a:pPr>
            <a:r>
              <a:rPr lang="fr-FR" sz="2000" dirty="0" smtClean="0"/>
              <a:t>Etat de la nationalité.</a:t>
            </a:r>
          </a:p>
          <a:p>
            <a:pPr marL="285750" indent="-285750">
              <a:spcAft>
                <a:spcPts val="600"/>
              </a:spcAft>
              <a:buFont typeface="Symbol" panose="05050102010706020507" pitchFamily="18" charset="2"/>
              <a:buChar char="Þ"/>
            </a:pPr>
            <a:r>
              <a:rPr lang="fr-FR" b="1" i="1" dirty="0" smtClean="0"/>
              <a:t>Véritable nécessité de procéder à un audit de sa situation fiscale, en particulier de la résidence </a:t>
            </a:r>
          </a:p>
          <a:p>
            <a:pPr rtl="0"/>
            <a:endParaRPr lang="fr-FR" dirty="0"/>
          </a:p>
        </p:txBody>
      </p:sp>
    </p:spTree>
    <p:extLst>
      <p:ext uri="{BB962C8B-B14F-4D97-AF65-F5344CB8AC3E}">
        <p14:creationId xmlns:p14="http://schemas.microsoft.com/office/powerpoint/2010/main" val="8759404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022314" y="1142984"/>
            <a:ext cx="8528482" cy="2514601"/>
          </a:xfrm>
        </p:spPr>
        <p:txBody>
          <a:bodyPr/>
          <a:lstStyle/>
          <a:p>
            <a:r>
              <a:rPr lang="fr-FR" dirty="0" smtClean="0"/>
              <a:t>SUPPORT D’INVESTISSEMENT POUR NON RESIDENTS</a:t>
            </a:r>
            <a:endParaRPr lang="fr-FR" dirty="0"/>
          </a:p>
        </p:txBody>
      </p:sp>
    </p:spTree>
    <p:extLst>
      <p:ext uri="{BB962C8B-B14F-4D97-AF65-F5344CB8AC3E}">
        <p14:creationId xmlns:p14="http://schemas.microsoft.com/office/powerpoint/2010/main" val="1040807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re 12"/>
          <p:cNvSpPr>
            <a:spLocks noGrp="1"/>
          </p:cNvSpPr>
          <p:nvPr>
            <p:ph type="title"/>
          </p:nvPr>
        </p:nvSpPr>
        <p:spPr>
          <a:xfrm>
            <a:off x="1065212" y="533400"/>
            <a:ext cx="9244042" cy="1066800"/>
          </a:xfrm>
        </p:spPr>
        <p:txBody>
          <a:bodyPr rtlCol="0"/>
          <a:lstStyle/>
          <a:p>
            <a:pPr rtl="0"/>
            <a:r>
              <a:rPr lang="fr-FR" dirty="0" smtClean="0"/>
              <a:t>Expatriation et investissements immobiliers : Nos suggestions</a:t>
            </a:r>
            <a:endParaRPr lang="fr-FR" dirty="0"/>
          </a:p>
        </p:txBody>
      </p:sp>
      <p:sp>
        <p:nvSpPr>
          <p:cNvPr id="14" name="Espace réservé du contenu 13"/>
          <p:cNvSpPr>
            <a:spLocks noGrp="1"/>
          </p:cNvSpPr>
          <p:nvPr>
            <p:ph idx="1"/>
          </p:nvPr>
        </p:nvSpPr>
        <p:spPr>
          <a:xfrm>
            <a:off x="1093752" y="1928802"/>
            <a:ext cx="8886852" cy="4286280"/>
          </a:xfrm>
        </p:spPr>
        <p:txBody>
          <a:bodyPr rtlCol="0">
            <a:normAutofit/>
          </a:bodyPr>
          <a:lstStyle/>
          <a:p>
            <a:pPr rtl="0"/>
            <a:r>
              <a:rPr lang="fr-FR" sz="2400" dirty="0" smtClean="0"/>
              <a:t> Vos problématiques :</a:t>
            </a:r>
          </a:p>
          <a:p>
            <a:pPr lvl="1">
              <a:buFont typeface="Wingdings" pitchFamily="2" charset="2"/>
              <a:buChar char="Ø"/>
            </a:pPr>
            <a:r>
              <a:rPr lang="fr-FR" sz="2200" dirty="0" smtClean="0"/>
              <a:t> Difficultés de gestion</a:t>
            </a:r>
          </a:p>
          <a:p>
            <a:pPr lvl="1">
              <a:buFont typeface="Wingdings" pitchFamily="2" charset="2"/>
              <a:buChar char="Ø"/>
            </a:pPr>
            <a:r>
              <a:rPr lang="fr-FR" sz="2200" dirty="0" smtClean="0"/>
              <a:t> Financement</a:t>
            </a:r>
          </a:p>
          <a:p>
            <a:pPr lvl="1">
              <a:buFont typeface="Wingdings" pitchFamily="2" charset="2"/>
              <a:buChar char="Ø"/>
            </a:pPr>
            <a:r>
              <a:rPr lang="fr-FR" sz="2200" dirty="0" smtClean="0"/>
              <a:t> Problème de fiscalité</a:t>
            </a:r>
          </a:p>
          <a:p>
            <a:pPr rtl="0"/>
            <a:endParaRPr lang="fr-FR" sz="2400" dirty="0" smtClean="0"/>
          </a:p>
          <a:p>
            <a:pPr rtl="0"/>
            <a:r>
              <a:rPr lang="fr-FR" sz="2400" dirty="0" smtClean="0"/>
              <a:t>Notre solution :</a:t>
            </a:r>
          </a:p>
          <a:p>
            <a:pPr lvl="1">
              <a:buFont typeface="Wingdings" pitchFamily="2" charset="2"/>
              <a:buChar char="Ø"/>
            </a:pPr>
            <a:r>
              <a:rPr lang="fr-FR" sz="2200" dirty="0" smtClean="0"/>
              <a:t> Investissement en SCPI </a:t>
            </a:r>
          </a:p>
          <a:p>
            <a:pPr lvl="1">
              <a:buFont typeface="Wingdings" pitchFamily="2" charset="2"/>
              <a:buChar char="Ø"/>
            </a:pPr>
            <a:r>
              <a:rPr lang="fr-FR" sz="2200" dirty="0" smtClean="0"/>
              <a:t> Accompagnement pour le crédit</a:t>
            </a:r>
          </a:p>
          <a:p>
            <a:pPr lvl="1">
              <a:buFont typeface="Wingdings" pitchFamily="2" charset="2"/>
              <a:buChar char="Ø"/>
            </a:pPr>
            <a:r>
              <a:rPr lang="fr-FR" sz="2200" dirty="0" smtClean="0"/>
              <a:t> Aide à la déclaration</a:t>
            </a:r>
          </a:p>
        </p:txBody>
      </p:sp>
    </p:spTree>
    <p:extLst>
      <p:ext uri="{BB962C8B-B14F-4D97-AF65-F5344CB8AC3E}">
        <p14:creationId xmlns:p14="http://schemas.microsoft.com/office/powerpoint/2010/main" val="1437231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re 12"/>
          <p:cNvSpPr>
            <a:spLocks noGrp="1"/>
          </p:cNvSpPr>
          <p:nvPr>
            <p:ph type="title"/>
          </p:nvPr>
        </p:nvSpPr>
        <p:spPr>
          <a:xfrm>
            <a:off x="1065212" y="533400"/>
            <a:ext cx="9244042" cy="1066800"/>
          </a:xfrm>
        </p:spPr>
        <p:txBody>
          <a:bodyPr rtlCol="0"/>
          <a:lstStyle/>
          <a:p>
            <a:pPr rtl="0"/>
            <a:r>
              <a:rPr lang="fr-FR" dirty="0" smtClean="0"/>
              <a:t>SCPI </a:t>
            </a:r>
            <a:r>
              <a:rPr lang="mr-IN" dirty="0" smtClean="0"/>
              <a:t>–</a:t>
            </a:r>
            <a:r>
              <a:rPr lang="fr-FR" dirty="0" smtClean="0"/>
              <a:t> Principales caractéristiques</a:t>
            </a:r>
            <a:endParaRPr lang="fr-FR" dirty="0"/>
          </a:p>
        </p:txBody>
      </p:sp>
      <p:sp>
        <p:nvSpPr>
          <p:cNvPr id="14" name="Espace réservé du contenu 13"/>
          <p:cNvSpPr>
            <a:spLocks noGrp="1"/>
          </p:cNvSpPr>
          <p:nvPr>
            <p:ph idx="1"/>
          </p:nvPr>
        </p:nvSpPr>
        <p:spPr>
          <a:xfrm>
            <a:off x="1093752" y="1928802"/>
            <a:ext cx="8886852" cy="4286280"/>
          </a:xfrm>
        </p:spPr>
        <p:txBody>
          <a:bodyPr rtlCol="0">
            <a:normAutofit fontScale="92500" lnSpcReduction="20000"/>
          </a:bodyPr>
          <a:lstStyle/>
          <a:p>
            <a:pPr rtl="0"/>
            <a:r>
              <a:rPr lang="fr-FR" sz="2400" dirty="0" smtClean="0"/>
              <a:t> Immobiliers gérés bureaux / commerces / Résidentiels</a:t>
            </a:r>
          </a:p>
          <a:p>
            <a:pPr rtl="0"/>
            <a:endParaRPr lang="fr-FR" sz="2400" dirty="0"/>
          </a:p>
          <a:p>
            <a:pPr rtl="0"/>
            <a:r>
              <a:rPr lang="fr-FR" sz="2400" dirty="0" smtClean="0"/>
              <a:t>En France ou en Europe</a:t>
            </a:r>
            <a:endParaRPr lang="fr-FR" sz="2200" dirty="0" smtClean="0"/>
          </a:p>
          <a:p>
            <a:pPr rtl="0"/>
            <a:endParaRPr lang="fr-FR" sz="2400" dirty="0" smtClean="0"/>
          </a:p>
          <a:p>
            <a:pPr rtl="0"/>
            <a:r>
              <a:rPr lang="fr-FR" sz="2400" dirty="0" smtClean="0"/>
              <a:t>Rendement entre 4,5% et 7,91% en 2018</a:t>
            </a:r>
          </a:p>
          <a:p>
            <a:pPr rtl="0"/>
            <a:endParaRPr lang="fr-FR" sz="2400" dirty="0"/>
          </a:p>
          <a:p>
            <a:pPr rtl="0"/>
            <a:r>
              <a:rPr lang="fr-FR" sz="2400" dirty="0" smtClean="0"/>
              <a:t>Pas de gestion / Pas de risque d’impayés</a:t>
            </a:r>
          </a:p>
          <a:p>
            <a:pPr rtl="0"/>
            <a:endParaRPr lang="fr-FR" sz="2400" dirty="0"/>
          </a:p>
          <a:p>
            <a:pPr rtl="0"/>
            <a:r>
              <a:rPr lang="fr-FR" sz="2400" dirty="0" smtClean="0"/>
              <a:t>Diversification</a:t>
            </a:r>
            <a:endParaRPr lang="fr-FR" sz="2200" dirty="0" smtClean="0"/>
          </a:p>
          <a:p>
            <a:pPr lvl="1">
              <a:buFont typeface="Wingdings" pitchFamily="2" charset="2"/>
              <a:buChar char="Ø"/>
            </a:pPr>
            <a:endParaRPr lang="fr-FR" sz="2200" dirty="0" smtClean="0"/>
          </a:p>
        </p:txBody>
      </p:sp>
      <p:sp>
        <p:nvSpPr>
          <p:cNvPr id="2" name="AutoShape 2" descr="mage result for voisin epargne pierre"/>
          <p:cNvSpPr>
            <a:spLocks noChangeAspect="1" noChangeArrowheads="1"/>
          </p:cNvSpPr>
          <p:nvPr/>
        </p:nvSpPr>
        <p:spPr bwMode="auto">
          <a:xfrm>
            <a:off x="0" y="0"/>
            <a:ext cx="2564904" cy="2564904"/>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2052" name="Picture 4" descr="CPI Ãpargne Pierre : rendement 2018 de 5.97% (TDVM), encore une performance de ha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09254" y="805527"/>
            <a:ext cx="1917948" cy="19179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5304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re 12"/>
          <p:cNvSpPr>
            <a:spLocks noGrp="1"/>
          </p:cNvSpPr>
          <p:nvPr>
            <p:ph type="title"/>
          </p:nvPr>
        </p:nvSpPr>
        <p:spPr>
          <a:xfrm>
            <a:off x="1065212" y="533400"/>
            <a:ext cx="8886852" cy="1066800"/>
          </a:xfrm>
        </p:spPr>
        <p:txBody>
          <a:bodyPr rtlCol="0"/>
          <a:lstStyle/>
          <a:p>
            <a:pPr rtl="0"/>
            <a:r>
              <a:rPr lang="fr-FR" dirty="0" smtClean="0"/>
              <a:t>SCPI </a:t>
            </a:r>
            <a:r>
              <a:rPr lang="mr-IN" dirty="0" smtClean="0"/>
              <a:t>–</a:t>
            </a:r>
            <a:r>
              <a:rPr lang="fr-FR" dirty="0" smtClean="0"/>
              <a:t> Quid du traitement fiscal ?</a:t>
            </a:r>
            <a:endParaRPr lang="fr-FR" dirty="0"/>
          </a:p>
        </p:txBody>
      </p:sp>
      <p:sp>
        <p:nvSpPr>
          <p:cNvPr id="14" name="Espace réservé du contenu 13"/>
          <p:cNvSpPr>
            <a:spLocks noGrp="1"/>
          </p:cNvSpPr>
          <p:nvPr>
            <p:ph idx="1"/>
          </p:nvPr>
        </p:nvSpPr>
        <p:spPr/>
        <p:txBody>
          <a:bodyPr rtlCol="0">
            <a:normAutofit/>
          </a:bodyPr>
          <a:lstStyle/>
          <a:p>
            <a:pPr marL="0" indent="0">
              <a:spcAft>
                <a:spcPts val="600"/>
              </a:spcAft>
              <a:buNone/>
            </a:pPr>
            <a:r>
              <a:rPr lang="fr-FR" b="1" dirty="0"/>
              <a:t>Revenus et cessions d’actifs de la SCPI (imposition en France) pour les résidents français </a:t>
            </a:r>
          </a:p>
          <a:p>
            <a:pPr marL="285750" indent="-285750">
              <a:spcAft>
                <a:spcPts val="600"/>
              </a:spcAft>
              <a:buFontTx/>
              <a:buChar char="-"/>
            </a:pPr>
            <a:r>
              <a:rPr lang="fr-FR" sz="1600" b="1" dirty="0"/>
              <a:t>Loyers </a:t>
            </a:r>
            <a:r>
              <a:rPr lang="fr-FR" sz="1600" dirty="0"/>
              <a:t>: </a:t>
            </a:r>
            <a:r>
              <a:rPr lang="fr-FR" sz="1600" b="1" dirty="0">
                <a:solidFill>
                  <a:srgbClr val="FF0000"/>
                </a:solidFill>
              </a:rPr>
              <a:t>IRPP, dans la catégorie des revenus fonciers </a:t>
            </a:r>
            <a:r>
              <a:rPr lang="fr-FR" sz="1600" dirty="0"/>
              <a:t>(micro-foncier = jusqu’à 15.000 €, abattement frais et charges de 30% - déficits fonciers imputables sur les revenus fonciers </a:t>
            </a:r>
            <a:r>
              <a:rPr lang="fr-FR" sz="1600" dirty="0" smtClean="0"/>
              <a:t>sur 10 </a:t>
            </a:r>
            <a:r>
              <a:rPr lang="fr-FR" sz="1600" dirty="0"/>
              <a:t>ans </a:t>
            </a:r>
            <a:r>
              <a:rPr lang="fr-FR" sz="1600" dirty="0" smtClean="0"/>
              <a:t>ou sur le </a:t>
            </a:r>
            <a:r>
              <a:rPr lang="fr-FR" sz="1600" dirty="0"/>
              <a:t>déficit global 10.700 €)</a:t>
            </a:r>
            <a:r>
              <a:rPr lang="fr-FR" sz="1600" b="1" dirty="0"/>
              <a:t> </a:t>
            </a:r>
          </a:p>
          <a:p>
            <a:pPr marL="628650" lvl="1" indent="-171450">
              <a:spcAft>
                <a:spcPts val="600"/>
              </a:spcAft>
              <a:buFont typeface="Symbol" panose="05050102010706020507" pitchFamily="18" charset="2"/>
              <a:buChar char="Þ"/>
            </a:pPr>
            <a:r>
              <a:rPr lang="fr-FR" sz="1600" b="1" dirty="0"/>
              <a:t>IRPP : </a:t>
            </a:r>
            <a:r>
              <a:rPr lang="fr-FR" sz="1600" b="1" dirty="0">
                <a:solidFill>
                  <a:srgbClr val="FF0000"/>
                </a:solidFill>
              </a:rPr>
              <a:t>barème progressif de </a:t>
            </a:r>
            <a:r>
              <a:rPr lang="fr-FR" sz="1600" b="1" dirty="0" smtClean="0">
                <a:solidFill>
                  <a:srgbClr val="FF0000"/>
                </a:solidFill>
              </a:rPr>
              <a:t>l’IRPP</a:t>
            </a:r>
            <a:endParaRPr lang="fr-FR" sz="1600" dirty="0"/>
          </a:p>
          <a:p>
            <a:pPr marL="628650" lvl="1" indent="-171450">
              <a:spcAft>
                <a:spcPts val="600"/>
              </a:spcAft>
              <a:buFont typeface="Symbol" panose="05050102010706020507" pitchFamily="18" charset="2"/>
              <a:buChar char="Þ"/>
            </a:pPr>
            <a:r>
              <a:rPr lang="fr-FR" sz="1600" b="1" dirty="0" smtClean="0"/>
              <a:t>PS </a:t>
            </a:r>
            <a:r>
              <a:rPr lang="fr-FR" sz="1600" b="1" dirty="0"/>
              <a:t>: </a:t>
            </a:r>
            <a:r>
              <a:rPr lang="fr-FR" sz="1600" b="1" dirty="0">
                <a:solidFill>
                  <a:srgbClr val="FF0000"/>
                </a:solidFill>
              </a:rPr>
              <a:t>taux de 17,2%</a:t>
            </a:r>
            <a:endParaRPr lang="fr-FR" sz="1600" dirty="0">
              <a:solidFill>
                <a:srgbClr val="FF0000"/>
              </a:solidFill>
            </a:endParaRPr>
          </a:p>
          <a:p>
            <a:pPr marL="285750" indent="-285750">
              <a:spcAft>
                <a:spcPts val="600"/>
              </a:spcAft>
              <a:buFontTx/>
              <a:buChar char="-"/>
            </a:pPr>
            <a:r>
              <a:rPr lang="fr-FR" sz="1600" b="1" dirty="0"/>
              <a:t>Plus-values :</a:t>
            </a:r>
            <a:endParaRPr lang="fr-FR" sz="1600" dirty="0"/>
          </a:p>
          <a:p>
            <a:pPr marL="628650" lvl="1" indent="-171450">
              <a:spcAft>
                <a:spcPts val="600"/>
              </a:spcAft>
              <a:buFont typeface="Symbol" panose="05050102010706020507" pitchFamily="18" charset="2"/>
              <a:buChar char="Þ"/>
            </a:pPr>
            <a:r>
              <a:rPr lang="fr-FR" sz="1600" b="1" dirty="0"/>
              <a:t>IRPP : </a:t>
            </a:r>
            <a:r>
              <a:rPr lang="fr-FR" sz="1600" dirty="0" smtClean="0"/>
              <a:t>Taux de </a:t>
            </a:r>
            <a:r>
              <a:rPr lang="fr-FR" sz="1600" b="1" dirty="0">
                <a:solidFill>
                  <a:srgbClr val="FF0000"/>
                </a:solidFill>
              </a:rPr>
              <a:t>19% </a:t>
            </a:r>
            <a:r>
              <a:rPr lang="fr-FR" sz="1600" dirty="0"/>
              <a:t>avec abattements (exo 22 ans); + 6% lorsque la cession dépasse 50.000 €.</a:t>
            </a:r>
          </a:p>
          <a:p>
            <a:pPr marL="742950" lvl="1" indent="-285750">
              <a:spcAft>
                <a:spcPts val="600"/>
              </a:spcAft>
              <a:buFont typeface="Symbol" panose="05050102010706020507" pitchFamily="18" charset="2"/>
              <a:buChar char="Þ"/>
            </a:pPr>
            <a:r>
              <a:rPr lang="fr-FR" sz="1600" b="1" dirty="0"/>
              <a:t>PS : </a:t>
            </a:r>
            <a:r>
              <a:rPr lang="fr-FR" sz="1600" b="1" dirty="0">
                <a:solidFill>
                  <a:srgbClr val="FF0000"/>
                </a:solidFill>
              </a:rPr>
              <a:t>taux de 17,2%</a:t>
            </a:r>
          </a:p>
          <a:p>
            <a:pPr rtl="0"/>
            <a:endParaRPr lang="fr-FR" dirty="0"/>
          </a:p>
        </p:txBody>
      </p:sp>
    </p:spTree>
    <p:extLst>
      <p:ext uri="{BB962C8B-B14F-4D97-AF65-F5344CB8AC3E}">
        <p14:creationId xmlns:p14="http://schemas.microsoft.com/office/powerpoint/2010/main" val="13441533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re 12"/>
          <p:cNvSpPr>
            <a:spLocks noGrp="1"/>
          </p:cNvSpPr>
          <p:nvPr>
            <p:ph type="title"/>
          </p:nvPr>
        </p:nvSpPr>
        <p:spPr>
          <a:xfrm>
            <a:off x="1065212" y="533400"/>
            <a:ext cx="8886852" cy="1066800"/>
          </a:xfrm>
        </p:spPr>
        <p:txBody>
          <a:bodyPr rtlCol="0"/>
          <a:lstStyle/>
          <a:p>
            <a:r>
              <a:rPr lang="fr-FR" dirty="0"/>
              <a:t>SCPI </a:t>
            </a:r>
            <a:r>
              <a:rPr lang="mr-IN" dirty="0"/>
              <a:t>–</a:t>
            </a:r>
            <a:r>
              <a:rPr lang="fr-FR" dirty="0"/>
              <a:t> Quid du traitement fiscal ?</a:t>
            </a:r>
          </a:p>
        </p:txBody>
      </p:sp>
      <p:sp>
        <p:nvSpPr>
          <p:cNvPr id="14" name="Espace réservé du contenu 13"/>
          <p:cNvSpPr>
            <a:spLocks noGrp="1"/>
          </p:cNvSpPr>
          <p:nvPr>
            <p:ph idx="1"/>
          </p:nvPr>
        </p:nvSpPr>
        <p:spPr/>
        <p:txBody>
          <a:bodyPr rtlCol="0">
            <a:normAutofit/>
          </a:bodyPr>
          <a:lstStyle/>
          <a:p>
            <a:pPr marL="0" indent="0">
              <a:spcAft>
                <a:spcPts val="600"/>
              </a:spcAft>
              <a:buNone/>
            </a:pPr>
            <a:r>
              <a:rPr lang="fr-FR" b="1" dirty="0" smtClean="0"/>
              <a:t>Difficultés </a:t>
            </a:r>
            <a:r>
              <a:rPr lang="fr-FR" b="1" dirty="0"/>
              <a:t>pour les résidents fiscaux UK lorsque revenus étrangers de la SCPI</a:t>
            </a:r>
          </a:p>
          <a:p>
            <a:pPr marL="285750" indent="-285750">
              <a:spcAft>
                <a:spcPts val="600"/>
              </a:spcAft>
              <a:buFontTx/>
              <a:buChar char="-"/>
            </a:pPr>
            <a:r>
              <a:rPr lang="fr-FR" sz="1600" b="1" dirty="0"/>
              <a:t>En principe : </a:t>
            </a:r>
            <a:r>
              <a:rPr lang="fr-FR" sz="1600" dirty="0"/>
              <a:t>imposition des non-résidents sur la quote-part de revenus / plus-values revenant au </a:t>
            </a:r>
            <a:r>
              <a:rPr lang="fr-FR" sz="1600" dirty="0" smtClean="0"/>
              <a:t>non-résident</a:t>
            </a:r>
          </a:p>
          <a:p>
            <a:pPr marL="285750" indent="-285750">
              <a:spcAft>
                <a:spcPts val="600"/>
              </a:spcAft>
              <a:buFontTx/>
              <a:buChar char="-"/>
            </a:pPr>
            <a:r>
              <a:rPr lang="fr-FR" sz="1600" b="1" dirty="0" smtClean="0"/>
              <a:t>Lorsque </a:t>
            </a:r>
            <a:r>
              <a:rPr lang="fr-FR" sz="1600" b="1" dirty="0"/>
              <a:t>la SCPI a des revenus étrangers </a:t>
            </a:r>
            <a:r>
              <a:rPr lang="fr-FR" sz="1600" b="1" dirty="0" smtClean="0"/>
              <a:t>:</a:t>
            </a:r>
            <a:r>
              <a:rPr lang="fr-FR" sz="1600" dirty="0" smtClean="0"/>
              <a:t> </a:t>
            </a:r>
            <a:r>
              <a:rPr lang="fr-FR" sz="1600" dirty="0"/>
              <a:t>difficultés liées à l’application des conventions fiscales internationales</a:t>
            </a:r>
          </a:p>
          <a:p>
            <a:pPr marL="628650" lvl="1" indent="-171450">
              <a:spcAft>
                <a:spcPts val="600"/>
              </a:spcAft>
              <a:buFont typeface="Symbol" panose="05050102010706020507" pitchFamily="18" charset="2"/>
              <a:buChar char="Þ"/>
            </a:pPr>
            <a:r>
              <a:rPr lang="fr-FR" sz="1600" b="1" dirty="0"/>
              <a:t>1</a:t>
            </a:r>
            <a:r>
              <a:rPr lang="fr-FR" sz="1600" b="1" baseline="30000" dirty="0"/>
              <a:t>er</a:t>
            </a:r>
            <a:r>
              <a:rPr lang="fr-FR" sz="1600" b="1" dirty="0"/>
              <a:t> flux : </a:t>
            </a:r>
            <a:r>
              <a:rPr lang="fr-FR" sz="1600" dirty="0"/>
              <a:t>convention fiscale internationale applicable entre le pays de localisation de la SCPI et le lieu de situation des immeubles</a:t>
            </a:r>
          </a:p>
          <a:p>
            <a:pPr marL="628650" lvl="1" indent="-171450">
              <a:spcAft>
                <a:spcPts val="600"/>
              </a:spcAft>
              <a:buFont typeface="Symbol" panose="05050102010706020507" pitchFamily="18" charset="2"/>
              <a:buChar char="Þ"/>
            </a:pPr>
            <a:r>
              <a:rPr lang="fr-FR" sz="1600" b="1" dirty="0"/>
              <a:t>2</a:t>
            </a:r>
            <a:r>
              <a:rPr lang="fr-FR" sz="1600" b="1" baseline="30000" dirty="0"/>
              <a:t>ème</a:t>
            </a:r>
            <a:r>
              <a:rPr lang="fr-FR" sz="1600" b="1" dirty="0"/>
              <a:t> flux </a:t>
            </a:r>
            <a:r>
              <a:rPr lang="fr-FR" sz="1600" b="1" dirty="0" smtClean="0"/>
              <a:t>:</a:t>
            </a:r>
            <a:r>
              <a:rPr lang="fr-FR" sz="1600" dirty="0"/>
              <a:t> </a:t>
            </a:r>
            <a:r>
              <a:rPr lang="fr-FR" sz="1600" dirty="0" smtClean="0"/>
              <a:t>Incertitude </a:t>
            </a:r>
            <a:r>
              <a:rPr lang="fr-FR" sz="1600" dirty="0"/>
              <a:t>quant à l’application de la convention </a:t>
            </a:r>
            <a:r>
              <a:rPr lang="fr-FR" sz="1600" dirty="0" smtClean="0"/>
              <a:t>fiscale</a:t>
            </a:r>
            <a:r>
              <a:rPr lang="fr-FR" sz="1600" dirty="0"/>
              <a:t> entre le pays de localisation de la SCPI et le pays de résidence de l’associé non-résident</a:t>
            </a:r>
            <a:r>
              <a:rPr lang="fr-FR" sz="1600" dirty="0" smtClean="0"/>
              <a:t> </a:t>
            </a:r>
            <a:r>
              <a:rPr lang="fr-FR" sz="1600" dirty="0"/>
              <a:t>(attention certaines sociétés de gestion refusent les collectes pour certains non-résidents = consulter un </a:t>
            </a:r>
            <a:r>
              <a:rPr lang="fr-FR" sz="1600" dirty="0" smtClean="0"/>
              <a:t>professionnel </a:t>
            </a:r>
            <a:r>
              <a:rPr lang="fr-FR" sz="1600" dirty="0"/>
              <a:t>!)</a:t>
            </a:r>
          </a:p>
          <a:p>
            <a:pPr rtl="0"/>
            <a:endParaRPr lang="fr-FR" dirty="0"/>
          </a:p>
        </p:txBody>
      </p:sp>
    </p:spTree>
    <p:extLst>
      <p:ext uri="{BB962C8B-B14F-4D97-AF65-F5344CB8AC3E}">
        <p14:creationId xmlns:p14="http://schemas.microsoft.com/office/powerpoint/2010/main" val="2612596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re 12"/>
          <p:cNvSpPr>
            <a:spLocks noGrp="1"/>
          </p:cNvSpPr>
          <p:nvPr>
            <p:ph type="title"/>
          </p:nvPr>
        </p:nvSpPr>
        <p:spPr>
          <a:xfrm>
            <a:off x="1065212" y="533400"/>
            <a:ext cx="8886852" cy="1066800"/>
          </a:xfrm>
        </p:spPr>
        <p:txBody>
          <a:bodyPr rtlCol="0"/>
          <a:lstStyle/>
          <a:p>
            <a:pPr rtl="0"/>
            <a:r>
              <a:rPr lang="fr-FR" dirty="0" smtClean="0"/>
              <a:t>Investissement immobilier en direct</a:t>
            </a:r>
            <a:endParaRPr lang="fr-FR" dirty="0"/>
          </a:p>
        </p:txBody>
      </p:sp>
      <p:sp>
        <p:nvSpPr>
          <p:cNvPr id="14" name="Espace réservé du contenu 13"/>
          <p:cNvSpPr>
            <a:spLocks noGrp="1"/>
          </p:cNvSpPr>
          <p:nvPr>
            <p:ph idx="1"/>
          </p:nvPr>
        </p:nvSpPr>
        <p:spPr/>
        <p:txBody>
          <a:bodyPr rtlCol="0">
            <a:normAutofit fontScale="77500" lnSpcReduction="20000"/>
          </a:bodyPr>
          <a:lstStyle/>
          <a:p>
            <a:pPr marL="0" indent="0">
              <a:spcAft>
                <a:spcPts val="600"/>
              </a:spcAft>
              <a:buNone/>
            </a:pPr>
            <a:r>
              <a:rPr lang="fr-FR" sz="1900" b="1" dirty="0"/>
              <a:t>En direct, pour les résidents </a:t>
            </a:r>
            <a:r>
              <a:rPr lang="fr-FR" sz="1900" b="1" dirty="0" smtClean="0"/>
              <a:t>UK</a:t>
            </a:r>
            <a:endParaRPr lang="fr-FR" sz="1900" b="1" u="sng" dirty="0" smtClean="0"/>
          </a:p>
          <a:p>
            <a:pPr marL="228600">
              <a:spcAft>
                <a:spcPts val="600"/>
              </a:spcAft>
              <a:buAutoNum type="arabicPeriod"/>
            </a:pPr>
            <a:r>
              <a:rPr lang="fr-FR" sz="1700" b="1" u="sng" dirty="0" smtClean="0"/>
              <a:t>Acquisition</a:t>
            </a:r>
            <a:endParaRPr lang="fr-FR" sz="1700" dirty="0"/>
          </a:p>
          <a:p>
            <a:pPr marL="285750" indent="-285750">
              <a:spcAft>
                <a:spcPts val="600"/>
              </a:spcAft>
              <a:buFontTx/>
              <a:buChar char="-"/>
            </a:pPr>
            <a:r>
              <a:rPr lang="fr-FR" sz="1700" b="1" dirty="0"/>
              <a:t>Droits d’enregistrement </a:t>
            </a:r>
            <a:r>
              <a:rPr lang="fr-FR" sz="1700" dirty="0"/>
              <a:t>: entre</a:t>
            </a:r>
            <a:r>
              <a:rPr lang="fr-FR" sz="1700" dirty="0">
                <a:solidFill>
                  <a:schemeClr val="bg2"/>
                </a:solidFill>
              </a:rPr>
              <a:t> </a:t>
            </a:r>
            <a:r>
              <a:rPr lang="fr-FR" sz="1700" dirty="0">
                <a:solidFill>
                  <a:srgbClr val="FF0000"/>
                </a:solidFill>
              </a:rPr>
              <a:t>6,015% </a:t>
            </a:r>
            <a:r>
              <a:rPr lang="fr-FR" sz="1700" dirty="0"/>
              <a:t>et </a:t>
            </a:r>
            <a:r>
              <a:rPr lang="fr-FR" sz="1700" dirty="0">
                <a:solidFill>
                  <a:srgbClr val="FF0000"/>
                </a:solidFill>
              </a:rPr>
              <a:t>6,725% </a:t>
            </a:r>
            <a:r>
              <a:rPr lang="fr-FR" sz="1700" dirty="0"/>
              <a:t>du prix de vente;</a:t>
            </a:r>
          </a:p>
          <a:p>
            <a:pPr marL="285750" indent="-285750">
              <a:spcAft>
                <a:spcPts val="600"/>
              </a:spcAft>
              <a:buFontTx/>
              <a:buChar char="-"/>
            </a:pPr>
            <a:r>
              <a:rPr lang="fr-FR" sz="1700" dirty="0"/>
              <a:t>Application de la TVA si option du vendeur / ne concerne pas les personnes </a:t>
            </a:r>
            <a:r>
              <a:rPr lang="fr-FR" sz="1700" dirty="0" smtClean="0"/>
              <a:t>physiques</a:t>
            </a:r>
            <a:endParaRPr lang="fr-FR" sz="1700" b="1" dirty="0"/>
          </a:p>
          <a:p>
            <a:pPr marL="342900" indent="-342900">
              <a:spcAft>
                <a:spcPts val="600"/>
              </a:spcAft>
              <a:buFont typeface="+mj-lt"/>
              <a:buAutoNum type="arabicPeriod" startAt="2"/>
            </a:pPr>
            <a:r>
              <a:rPr lang="fr-FR" sz="1700" b="1" u="sng" dirty="0"/>
              <a:t>Exploitation (imposition en France et au UK)</a:t>
            </a:r>
            <a:endParaRPr lang="fr-FR" sz="1700" b="1" dirty="0"/>
          </a:p>
          <a:p>
            <a:pPr marL="285750" indent="-285750">
              <a:spcAft>
                <a:spcPts val="600"/>
              </a:spcAft>
              <a:buFontTx/>
              <a:buChar char="-"/>
            </a:pPr>
            <a:r>
              <a:rPr lang="fr-FR" sz="1700" b="1" dirty="0"/>
              <a:t>Location nue </a:t>
            </a:r>
            <a:r>
              <a:rPr lang="fr-FR" sz="1700" dirty="0"/>
              <a:t>: </a:t>
            </a:r>
            <a:r>
              <a:rPr lang="fr-FR" sz="1700" dirty="0">
                <a:solidFill>
                  <a:srgbClr val="FF0000"/>
                </a:solidFill>
              </a:rPr>
              <a:t>IRPP, dans la catégorie des revenus fonciers </a:t>
            </a:r>
            <a:r>
              <a:rPr lang="fr-FR" sz="1700" dirty="0"/>
              <a:t>(micro-foncier = jusqu’à 15.000 €, abattement frais et charges de 30%)</a:t>
            </a:r>
            <a:r>
              <a:rPr lang="fr-FR" sz="1700" b="1" dirty="0"/>
              <a:t> et location meublée </a:t>
            </a:r>
            <a:r>
              <a:rPr lang="fr-FR" sz="1700" dirty="0"/>
              <a:t>: </a:t>
            </a:r>
            <a:r>
              <a:rPr lang="fr-FR" sz="1700" dirty="0">
                <a:solidFill>
                  <a:srgbClr val="FF0000"/>
                </a:solidFill>
              </a:rPr>
              <a:t>IRPP, dans la catégorie des bénéfices industriels et commerciaux </a:t>
            </a:r>
            <a:r>
              <a:rPr lang="fr-FR" sz="1700" dirty="0"/>
              <a:t>(micro-BIC = jusqu’à 23.000 €, abattement frais et charges de 50%) </a:t>
            </a:r>
            <a:r>
              <a:rPr lang="fr-FR" sz="1700" dirty="0" smtClean="0"/>
              <a:t>= LMNP/LMP</a:t>
            </a:r>
            <a:endParaRPr lang="fr-FR" sz="1700" dirty="0"/>
          </a:p>
          <a:p>
            <a:pPr marL="742950" lvl="1" indent="-285750">
              <a:spcAft>
                <a:spcPts val="600"/>
              </a:spcAft>
              <a:buFont typeface="Symbol" panose="05050102010706020507" pitchFamily="18" charset="2"/>
              <a:buChar char="Þ"/>
            </a:pPr>
            <a:r>
              <a:rPr lang="fr-FR" sz="1700" b="1" dirty="0"/>
              <a:t>IRPP : </a:t>
            </a:r>
            <a:r>
              <a:rPr lang="fr-FR" sz="1700" dirty="0"/>
              <a:t>Taux d’imposition de </a:t>
            </a:r>
            <a:r>
              <a:rPr lang="fr-FR" sz="1700" b="1" dirty="0">
                <a:solidFill>
                  <a:srgbClr val="FF0000"/>
                </a:solidFill>
              </a:rPr>
              <a:t>30%</a:t>
            </a:r>
            <a:r>
              <a:rPr lang="fr-FR" sz="1700" dirty="0">
                <a:solidFill>
                  <a:srgbClr val="FF0000"/>
                </a:solidFill>
              </a:rPr>
              <a:t>, </a:t>
            </a:r>
            <a:r>
              <a:rPr lang="fr-FR" sz="1700" dirty="0"/>
              <a:t>sauf si le taux d’imposition des revenus mondiaux est inférieur.</a:t>
            </a:r>
          </a:p>
          <a:p>
            <a:pPr marL="1200150" lvl="2" indent="-285750">
              <a:spcAft>
                <a:spcPts val="600"/>
              </a:spcAft>
              <a:buFont typeface="Symbol" panose="05050102010706020507" pitchFamily="18" charset="2"/>
              <a:buChar char="Þ"/>
            </a:pPr>
            <a:r>
              <a:rPr lang="fr-FR" sz="1700" i="1" dirty="0"/>
              <a:t>Application d’un crédit d’impôt au UK, égal à l’impôt UK sur ces mêmes revenus</a:t>
            </a:r>
          </a:p>
          <a:p>
            <a:pPr marL="742950" lvl="1" indent="-285750">
              <a:spcAft>
                <a:spcPts val="600"/>
              </a:spcAft>
              <a:buFont typeface="Symbol" panose="05050102010706020507" pitchFamily="18" charset="2"/>
              <a:buChar char="Þ"/>
            </a:pPr>
            <a:r>
              <a:rPr lang="fr-FR" sz="1700" b="1" dirty="0"/>
              <a:t>PS : </a:t>
            </a:r>
            <a:r>
              <a:rPr lang="fr-FR" sz="1700" dirty="0"/>
              <a:t>Taux d’imposition </a:t>
            </a:r>
            <a:r>
              <a:rPr lang="fr-FR" sz="1700" dirty="0">
                <a:solidFill>
                  <a:srgbClr val="FF0000"/>
                </a:solidFill>
              </a:rPr>
              <a:t>de </a:t>
            </a:r>
            <a:r>
              <a:rPr lang="fr-FR" sz="1700" b="1" dirty="0">
                <a:solidFill>
                  <a:srgbClr val="FF0000"/>
                </a:solidFill>
              </a:rPr>
              <a:t>7,5% </a:t>
            </a:r>
            <a:r>
              <a:rPr lang="fr-FR" sz="1700" dirty="0"/>
              <a:t>(prélèvement de solidarité) si </a:t>
            </a:r>
            <a:r>
              <a:rPr lang="fr-FR" sz="1700" dirty="0" smtClean="0"/>
              <a:t>le non-résident relève </a:t>
            </a:r>
            <a:r>
              <a:rPr lang="fr-FR" sz="1700" dirty="0"/>
              <a:t>d’un régime de </a:t>
            </a:r>
            <a:r>
              <a:rPr lang="fr-FR" sz="1700" dirty="0" smtClean="0"/>
              <a:t>sécurité sociale d’un pays de </a:t>
            </a:r>
            <a:r>
              <a:rPr lang="fr-FR" sz="1700" dirty="0"/>
              <a:t>l’EEE, sinon 17,2%</a:t>
            </a:r>
          </a:p>
          <a:p>
            <a:pPr rtl="0"/>
            <a:endParaRPr lang="fr-FR" sz="1700" dirty="0"/>
          </a:p>
        </p:txBody>
      </p:sp>
    </p:spTree>
    <p:extLst>
      <p:ext uri="{BB962C8B-B14F-4D97-AF65-F5344CB8AC3E}">
        <p14:creationId xmlns:p14="http://schemas.microsoft.com/office/powerpoint/2010/main" val="1788554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re 12"/>
          <p:cNvSpPr>
            <a:spLocks noGrp="1"/>
          </p:cNvSpPr>
          <p:nvPr>
            <p:ph type="title"/>
          </p:nvPr>
        </p:nvSpPr>
        <p:spPr>
          <a:xfrm>
            <a:off x="1065212" y="533400"/>
            <a:ext cx="8886852" cy="1066800"/>
          </a:xfrm>
        </p:spPr>
        <p:txBody>
          <a:bodyPr rtlCol="0"/>
          <a:lstStyle/>
          <a:p>
            <a:r>
              <a:rPr lang="fr-FR" dirty="0"/>
              <a:t>Investissement immobilier en direct</a:t>
            </a:r>
          </a:p>
        </p:txBody>
      </p:sp>
      <p:sp>
        <p:nvSpPr>
          <p:cNvPr id="14" name="Espace réservé du contenu 13"/>
          <p:cNvSpPr>
            <a:spLocks noGrp="1"/>
          </p:cNvSpPr>
          <p:nvPr>
            <p:ph idx="1"/>
          </p:nvPr>
        </p:nvSpPr>
        <p:spPr/>
        <p:txBody>
          <a:bodyPr rtlCol="0">
            <a:normAutofit lnSpcReduction="10000"/>
          </a:bodyPr>
          <a:lstStyle/>
          <a:p>
            <a:pPr marL="0" indent="0">
              <a:spcAft>
                <a:spcPts val="600"/>
              </a:spcAft>
              <a:buNone/>
            </a:pPr>
            <a:r>
              <a:rPr lang="fr-FR" sz="1900" b="1" dirty="0"/>
              <a:t>En direct, pour les résidents </a:t>
            </a:r>
            <a:r>
              <a:rPr lang="fr-FR" sz="1900" b="1" dirty="0" smtClean="0"/>
              <a:t>UK</a:t>
            </a:r>
            <a:endParaRPr lang="fr-FR" sz="1200" b="1" dirty="0"/>
          </a:p>
          <a:p>
            <a:pPr marL="342900" indent="-342900">
              <a:spcAft>
                <a:spcPts val="600"/>
              </a:spcAft>
              <a:buFont typeface="+mj-lt"/>
              <a:buAutoNum type="arabicPeriod" startAt="3"/>
            </a:pPr>
            <a:r>
              <a:rPr lang="fr-FR" sz="1600" b="1" u="sng" dirty="0"/>
              <a:t>Cession (imposition en France et au UK)</a:t>
            </a:r>
            <a:endParaRPr lang="fr-FR" sz="1600" b="1" dirty="0"/>
          </a:p>
          <a:p>
            <a:pPr marL="285750" indent="-285750">
              <a:spcAft>
                <a:spcPts val="600"/>
              </a:spcAft>
              <a:buFontTx/>
              <a:buChar char="-"/>
            </a:pPr>
            <a:r>
              <a:rPr lang="fr-FR" sz="1600" b="1" dirty="0"/>
              <a:t>Plus-values </a:t>
            </a:r>
            <a:r>
              <a:rPr lang="fr-FR" sz="1600" dirty="0"/>
              <a:t>(Art. 244 bis A du CGI). Attention, nécessité de nommer un représentant fiscal pour les cessions importantes </a:t>
            </a:r>
          </a:p>
          <a:p>
            <a:pPr marL="742950" lvl="1" indent="-285750">
              <a:spcAft>
                <a:spcPts val="600"/>
              </a:spcAft>
              <a:buFont typeface="Symbol" panose="05050102010706020507" pitchFamily="18" charset="2"/>
              <a:buChar char="Þ"/>
            </a:pPr>
            <a:r>
              <a:rPr lang="fr-FR" sz="1600" b="1" dirty="0"/>
              <a:t>IRPP</a:t>
            </a:r>
            <a:r>
              <a:rPr lang="fr-FR" sz="1600" dirty="0"/>
              <a:t> : Taux de prélèvement de </a:t>
            </a:r>
            <a:r>
              <a:rPr lang="fr-FR" sz="1600" b="1" dirty="0">
                <a:solidFill>
                  <a:srgbClr val="FF0000"/>
                </a:solidFill>
              </a:rPr>
              <a:t>19% </a:t>
            </a:r>
            <a:r>
              <a:rPr lang="fr-FR" sz="1600" dirty="0"/>
              <a:t>avec abattements (exo 22 ans); + 6% lorsque la </a:t>
            </a:r>
            <a:r>
              <a:rPr lang="fr-FR" sz="1600" dirty="0" smtClean="0"/>
              <a:t>plus-value dépasse </a:t>
            </a:r>
            <a:r>
              <a:rPr lang="fr-FR" sz="1600" dirty="0"/>
              <a:t>50.000 €</a:t>
            </a:r>
          </a:p>
          <a:p>
            <a:pPr marL="1200150" lvl="2" indent="-285750">
              <a:spcAft>
                <a:spcPts val="600"/>
              </a:spcAft>
              <a:buFont typeface="Symbol" panose="05050102010706020507" pitchFamily="18" charset="2"/>
              <a:buChar char="Þ"/>
            </a:pPr>
            <a:r>
              <a:rPr lang="fr-FR" i="1" dirty="0"/>
              <a:t>Application d’un crédit d’impôt au UK, égal à l’impôt UK sur ces mêmes revenus</a:t>
            </a:r>
          </a:p>
          <a:p>
            <a:pPr marL="742950" lvl="1" indent="-285750">
              <a:spcAft>
                <a:spcPts val="600"/>
              </a:spcAft>
              <a:buFont typeface="Symbol" panose="05050102010706020507" pitchFamily="18" charset="2"/>
              <a:buChar char="Þ"/>
            </a:pPr>
            <a:r>
              <a:rPr lang="fr-FR" sz="1600" b="1" dirty="0"/>
              <a:t>PS</a:t>
            </a:r>
            <a:r>
              <a:rPr lang="fr-FR" sz="1600" dirty="0"/>
              <a:t> : Taux de prélèvement de </a:t>
            </a:r>
            <a:r>
              <a:rPr lang="fr-FR" sz="1600" b="1" dirty="0">
                <a:solidFill>
                  <a:srgbClr val="FF0000"/>
                </a:solidFill>
              </a:rPr>
              <a:t>7,5% </a:t>
            </a:r>
            <a:r>
              <a:rPr lang="fr-FR" sz="1600" dirty="0"/>
              <a:t>(prélèvement de solidarité)</a:t>
            </a:r>
          </a:p>
          <a:p>
            <a:pPr marL="285750" indent="-285750">
              <a:spcAft>
                <a:spcPts val="600"/>
              </a:spcAft>
              <a:buFontTx/>
              <a:buChar char="-"/>
            </a:pPr>
            <a:r>
              <a:rPr lang="fr-FR" sz="1600" b="1" dirty="0"/>
              <a:t>Exonération</a:t>
            </a:r>
            <a:r>
              <a:rPr lang="fr-FR" sz="1600" dirty="0"/>
              <a:t> de 150.000 € de la PV nette possible pour certaines cessions (art. 150 U, II 2° du CGI) : cession d’un immeuble qui constituait une RP après départ de France dans les 10 ans si le bien est loué, sinon sans limite de temps.</a:t>
            </a:r>
          </a:p>
          <a:p>
            <a:pPr rtl="0"/>
            <a:endParaRPr lang="fr-FR" dirty="0"/>
          </a:p>
        </p:txBody>
      </p:sp>
    </p:spTree>
    <p:extLst>
      <p:ext uri="{BB962C8B-B14F-4D97-AF65-F5344CB8AC3E}">
        <p14:creationId xmlns:p14="http://schemas.microsoft.com/office/powerpoint/2010/main" val="15219607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re 12"/>
          <p:cNvSpPr>
            <a:spLocks noGrp="1"/>
          </p:cNvSpPr>
          <p:nvPr>
            <p:ph type="title"/>
          </p:nvPr>
        </p:nvSpPr>
        <p:spPr>
          <a:xfrm>
            <a:off x="1065212" y="533400"/>
            <a:ext cx="8886852" cy="1066800"/>
          </a:xfrm>
        </p:spPr>
        <p:txBody>
          <a:bodyPr rtlCol="0"/>
          <a:lstStyle/>
          <a:p>
            <a:r>
              <a:rPr lang="fr-FR" dirty="0"/>
              <a:t>I</a:t>
            </a:r>
            <a:r>
              <a:rPr lang="fr-FR" dirty="0" smtClean="0"/>
              <a:t>nvestissements </a:t>
            </a:r>
            <a:r>
              <a:rPr lang="fr-FR" dirty="0"/>
              <a:t>immobiliers </a:t>
            </a:r>
            <a:r>
              <a:rPr lang="fr-FR" dirty="0" smtClean="0"/>
              <a:t>en SCI</a:t>
            </a:r>
            <a:endParaRPr lang="fr-FR" dirty="0"/>
          </a:p>
        </p:txBody>
      </p:sp>
      <p:sp>
        <p:nvSpPr>
          <p:cNvPr id="14" name="Espace réservé du contenu 13"/>
          <p:cNvSpPr>
            <a:spLocks noGrp="1"/>
          </p:cNvSpPr>
          <p:nvPr>
            <p:ph idx="1"/>
          </p:nvPr>
        </p:nvSpPr>
        <p:spPr/>
        <p:txBody>
          <a:bodyPr rtlCol="0">
            <a:normAutofit lnSpcReduction="10000"/>
          </a:bodyPr>
          <a:lstStyle/>
          <a:p>
            <a:pPr marL="0" indent="0">
              <a:spcAft>
                <a:spcPts val="600"/>
              </a:spcAft>
              <a:buNone/>
            </a:pPr>
            <a:r>
              <a:rPr lang="fr-FR" sz="1800" b="1" dirty="0"/>
              <a:t>SCI</a:t>
            </a:r>
            <a:r>
              <a:rPr lang="fr-FR" sz="1200" b="1" dirty="0" smtClean="0"/>
              <a:t> </a:t>
            </a:r>
            <a:endParaRPr lang="fr-FR" sz="1200" b="1" dirty="0"/>
          </a:p>
          <a:p>
            <a:pPr marL="228600">
              <a:spcAft>
                <a:spcPts val="600"/>
              </a:spcAft>
              <a:buAutoNum type="arabicPeriod"/>
            </a:pPr>
            <a:r>
              <a:rPr lang="fr-FR" sz="1200" b="1" u="sng" dirty="0"/>
              <a:t>Acquisition (voir précédents slides</a:t>
            </a:r>
            <a:r>
              <a:rPr lang="fr-FR" sz="1200" b="1" u="sng" dirty="0" smtClean="0"/>
              <a:t>)</a:t>
            </a:r>
            <a:endParaRPr lang="fr-FR" sz="1200" b="1" dirty="0"/>
          </a:p>
          <a:p>
            <a:pPr marL="342900" indent="-342900">
              <a:spcAft>
                <a:spcPts val="600"/>
              </a:spcAft>
              <a:buFont typeface="+mj-lt"/>
              <a:buAutoNum type="arabicPeriod" startAt="2"/>
            </a:pPr>
            <a:r>
              <a:rPr lang="fr-FR" sz="1200" b="1" u="sng" dirty="0"/>
              <a:t>Exploitation </a:t>
            </a:r>
            <a:r>
              <a:rPr lang="fr-FR" sz="1200" b="1" u="sng" dirty="0" smtClean="0"/>
              <a:t>(imposition en France et/ou UK)</a:t>
            </a:r>
          </a:p>
          <a:p>
            <a:pPr marL="285750" indent="-285750">
              <a:spcAft>
                <a:spcPts val="600"/>
              </a:spcAft>
              <a:buFontTx/>
              <a:buChar char="-"/>
            </a:pPr>
            <a:r>
              <a:rPr lang="fr-FR" sz="1200" b="1" dirty="0" smtClean="0"/>
              <a:t>Location nue </a:t>
            </a:r>
            <a:r>
              <a:rPr lang="fr-FR" sz="1200" dirty="0" smtClean="0"/>
              <a:t>: </a:t>
            </a:r>
            <a:r>
              <a:rPr lang="fr-FR" sz="1200" b="1" dirty="0" smtClean="0">
                <a:solidFill>
                  <a:srgbClr val="FF0000"/>
                </a:solidFill>
              </a:rPr>
              <a:t>IRPP, dans la catégorie des revenus fonciers </a:t>
            </a:r>
            <a:r>
              <a:rPr lang="fr-FR" sz="1200" dirty="0" smtClean="0"/>
              <a:t>(même régime qu’en direct et mêmes taux : 30% + 7,5%, et application d’un crédit d’impôt au UK)</a:t>
            </a:r>
            <a:endParaRPr lang="fr-FR" sz="1200" b="1" dirty="0" smtClean="0"/>
          </a:p>
          <a:p>
            <a:pPr marL="285750" indent="-285750">
              <a:spcAft>
                <a:spcPts val="600"/>
              </a:spcAft>
              <a:buFontTx/>
              <a:buChar char="-"/>
            </a:pPr>
            <a:r>
              <a:rPr lang="fr-FR" sz="1200" b="1" dirty="0" smtClean="0"/>
              <a:t>Location </a:t>
            </a:r>
            <a:r>
              <a:rPr lang="fr-FR" sz="1200" b="1" dirty="0"/>
              <a:t>meublée </a:t>
            </a:r>
            <a:r>
              <a:rPr lang="fr-FR" sz="1200" dirty="0"/>
              <a:t>: </a:t>
            </a:r>
            <a:r>
              <a:rPr lang="fr-FR" sz="1200" b="1" dirty="0"/>
              <a:t>attention au piège de la requalification en activité commerciale !</a:t>
            </a:r>
            <a:endParaRPr lang="fr-FR" sz="1200" dirty="0"/>
          </a:p>
          <a:p>
            <a:pPr marL="628650" lvl="1" indent="-171450">
              <a:spcAft>
                <a:spcPts val="600"/>
              </a:spcAft>
              <a:buFont typeface="Symbol" panose="05050102010706020507" pitchFamily="18" charset="2"/>
              <a:buChar char="Þ"/>
            </a:pPr>
            <a:r>
              <a:rPr lang="fr-FR" sz="1200" b="1" dirty="0"/>
              <a:t>IS : </a:t>
            </a:r>
            <a:r>
              <a:rPr lang="fr-FR" sz="1200" dirty="0"/>
              <a:t>taux compris entre </a:t>
            </a:r>
            <a:r>
              <a:rPr lang="fr-FR" sz="1200" b="1" dirty="0">
                <a:solidFill>
                  <a:srgbClr val="FF0000"/>
                </a:solidFill>
              </a:rPr>
              <a:t>28% </a:t>
            </a:r>
            <a:r>
              <a:rPr lang="fr-FR" sz="1200" dirty="0"/>
              <a:t>(ventilation possible de 15% jusqu’à 33,1/3%)</a:t>
            </a:r>
          </a:p>
          <a:p>
            <a:pPr marL="742950" lvl="1" indent="-285750">
              <a:spcAft>
                <a:spcPts val="600"/>
              </a:spcAft>
              <a:buFont typeface="Symbol" panose="05050102010706020507" pitchFamily="18" charset="2"/>
              <a:buChar char="Þ"/>
            </a:pPr>
            <a:r>
              <a:rPr lang="fr-FR" sz="1200" b="1" dirty="0"/>
              <a:t>Retenue à la source </a:t>
            </a:r>
            <a:r>
              <a:rPr lang="fr-FR" sz="1200" dirty="0"/>
              <a:t>: paiement de dividendes en RAS, taux conventionnel de </a:t>
            </a:r>
            <a:r>
              <a:rPr lang="fr-FR" sz="1200" b="1" dirty="0">
                <a:solidFill>
                  <a:srgbClr val="FF0000"/>
                </a:solidFill>
              </a:rPr>
              <a:t>15%</a:t>
            </a:r>
            <a:r>
              <a:rPr lang="fr-FR" sz="1200" dirty="0"/>
              <a:t> + </a:t>
            </a:r>
            <a:r>
              <a:rPr lang="fr-FR" sz="1200" b="1" dirty="0">
                <a:solidFill>
                  <a:srgbClr val="FF0000"/>
                </a:solidFill>
              </a:rPr>
              <a:t>7,5%</a:t>
            </a:r>
            <a:r>
              <a:rPr lang="fr-FR" sz="1200" dirty="0">
                <a:solidFill>
                  <a:srgbClr val="FF0000"/>
                </a:solidFill>
              </a:rPr>
              <a:t> </a:t>
            </a:r>
            <a:r>
              <a:rPr lang="fr-FR" sz="1200" dirty="0"/>
              <a:t>de PS (attention à la remise en cause de la « </a:t>
            </a:r>
            <a:r>
              <a:rPr lang="fr-FR" sz="1200" i="1" dirty="0" err="1"/>
              <a:t>remittance</a:t>
            </a:r>
            <a:r>
              <a:rPr lang="fr-FR" sz="1200" i="1" dirty="0"/>
              <a:t> basis </a:t>
            </a:r>
            <a:r>
              <a:rPr lang="fr-FR" sz="1200" dirty="0" smtClean="0"/>
              <a:t>»)</a:t>
            </a:r>
          </a:p>
          <a:p>
            <a:pPr marL="342900" indent="-342900">
              <a:spcAft>
                <a:spcPts val="600"/>
              </a:spcAft>
              <a:buFont typeface="+mj-lt"/>
              <a:buAutoNum type="arabicPeriod" startAt="3"/>
            </a:pPr>
            <a:r>
              <a:rPr lang="fr-FR" sz="1200" b="1" u="sng" dirty="0"/>
              <a:t>Cession (imposition en France </a:t>
            </a:r>
            <a:r>
              <a:rPr lang="fr-FR" sz="1200" b="1" u="sng" dirty="0" smtClean="0"/>
              <a:t>et/ou au </a:t>
            </a:r>
            <a:r>
              <a:rPr lang="fr-FR" sz="1200" b="1" u="sng" dirty="0"/>
              <a:t>UK)</a:t>
            </a:r>
            <a:endParaRPr lang="fr-FR" sz="1200" b="1" dirty="0"/>
          </a:p>
          <a:p>
            <a:pPr marL="285750" indent="-285750">
              <a:spcAft>
                <a:spcPts val="600"/>
              </a:spcAft>
              <a:buFontTx/>
              <a:buChar char="-"/>
            </a:pPr>
            <a:r>
              <a:rPr lang="fr-FR" sz="1200" b="1" dirty="0" smtClean="0"/>
              <a:t>Plus-values : </a:t>
            </a:r>
            <a:r>
              <a:rPr lang="fr-FR" sz="1200" dirty="0" smtClean="0"/>
              <a:t>dépend du régime d’imposition IR ou IS</a:t>
            </a:r>
            <a:endParaRPr lang="fr-FR" sz="1200" dirty="0"/>
          </a:p>
          <a:p>
            <a:pPr marL="742950" lvl="1" indent="-285750">
              <a:spcAft>
                <a:spcPts val="600"/>
              </a:spcAft>
              <a:buFont typeface="Symbol" panose="05050102010706020507" pitchFamily="18" charset="2"/>
              <a:buChar char="Þ"/>
            </a:pPr>
            <a:endParaRPr lang="fr-FR" sz="1200" dirty="0"/>
          </a:p>
          <a:p>
            <a:pPr rtl="0"/>
            <a:endParaRPr lang="fr-FR" dirty="0"/>
          </a:p>
        </p:txBody>
      </p:sp>
    </p:spTree>
    <p:extLst>
      <p:ext uri="{BB962C8B-B14F-4D97-AF65-F5344CB8AC3E}">
        <p14:creationId xmlns:p14="http://schemas.microsoft.com/office/powerpoint/2010/main" val="537649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re 12"/>
          <p:cNvSpPr>
            <a:spLocks noGrp="1"/>
          </p:cNvSpPr>
          <p:nvPr>
            <p:ph type="title"/>
          </p:nvPr>
        </p:nvSpPr>
        <p:spPr/>
        <p:txBody>
          <a:bodyPr rtlCol="0"/>
          <a:lstStyle/>
          <a:p>
            <a:pPr rtl="0"/>
            <a:r>
              <a:rPr lang="fr-FR" dirty="0" smtClean="0"/>
              <a:t>PROGRAMME DE LA CONFERENCE</a:t>
            </a:r>
            <a:endParaRPr lang="fr-FR" dirty="0"/>
          </a:p>
        </p:txBody>
      </p:sp>
      <p:sp>
        <p:nvSpPr>
          <p:cNvPr id="14" name="Espace réservé du contenu 13"/>
          <p:cNvSpPr>
            <a:spLocks noGrp="1"/>
          </p:cNvSpPr>
          <p:nvPr>
            <p:ph idx="1"/>
          </p:nvPr>
        </p:nvSpPr>
        <p:spPr>
          <a:xfrm>
            <a:off x="1236628" y="2071678"/>
            <a:ext cx="8686801" cy="4191000"/>
          </a:xfrm>
        </p:spPr>
        <p:txBody>
          <a:bodyPr rtlCol="0">
            <a:normAutofit/>
          </a:bodyPr>
          <a:lstStyle/>
          <a:p>
            <a:pPr rtl="0"/>
            <a:r>
              <a:rPr lang="fr-FR" sz="2400" dirty="0" smtClean="0"/>
              <a:t>Point macro économique</a:t>
            </a:r>
          </a:p>
          <a:p>
            <a:pPr rtl="0">
              <a:buNone/>
            </a:pPr>
            <a:endParaRPr lang="fr-FR" sz="2400" dirty="0" smtClean="0"/>
          </a:p>
          <a:p>
            <a:pPr rtl="0"/>
            <a:r>
              <a:rPr lang="fr-FR" sz="2400" dirty="0" smtClean="0"/>
              <a:t>Les indispensables à savoir lorsque l’on est expatriés</a:t>
            </a:r>
          </a:p>
          <a:p>
            <a:pPr lvl="1"/>
            <a:r>
              <a:rPr lang="fr-FR" sz="2200" dirty="0" smtClean="0"/>
              <a:t>Traitement fiscal</a:t>
            </a:r>
          </a:p>
          <a:p>
            <a:pPr lvl="1"/>
            <a:r>
              <a:rPr lang="fr-FR" sz="2200" dirty="0" smtClean="0"/>
              <a:t>Traitement civil</a:t>
            </a:r>
            <a:endParaRPr lang="fr-FR" sz="2200" dirty="0"/>
          </a:p>
          <a:p>
            <a:pPr lvl="1"/>
            <a:r>
              <a:rPr lang="fr-FR" sz="2200" dirty="0" smtClean="0"/>
              <a:t>Support d’investissement</a:t>
            </a:r>
          </a:p>
        </p:txBody>
      </p:sp>
    </p:spTree>
    <p:extLst>
      <p:ext uri="{BB962C8B-B14F-4D97-AF65-F5344CB8AC3E}">
        <p14:creationId xmlns:p14="http://schemas.microsoft.com/office/powerpoint/2010/main" val="421624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re 12"/>
          <p:cNvSpPr>
            <a:spLocks noGrp="1"/>
          </p:cNvSpPr>
          <p:nvPr>
            <p:ph type="title"/>
          </p:nvPr>
        </p:nvSpPr>
        <p:spPr>
          <a:xfrm>
            <a:off x="1065212" y="533400"/>
            <a:ext cx="9244042" cy="1066800"/>
          </a:xfrm>
        </p:spPr>
        <p:txBody>
          <a:bodyPr rtlCol="0"/>
          <a:lstStyle/>
          <a:p>
            <a:pPr rtl="0"/>
            <a:r>
              <a:rPr lang="fr-FR" dirty="0" smtClean="0"/>
              <a:t>Expatriation et liquidités : Que faire ?</a:t>
            </a:r>
            <a:endParaRPr lang="fr-FR" dirty="0"/>
          </a:p>
        </p:txBody>
      </p:sp>
      <p:sp>
        <p:nvSpPr>
          <p:cNvPr id="14" name="Espace réservé du contenu 13"/>
          <p:cNvSpPr>
            <a:spLocks noGrp="1"/>
          </p:cNvSpPr>
          <p:nvPr>
            <p:ph idx="1"/>
          </p:nvPr>
        </p:nvSpPr>
        <p:spPr>
          <a:xfrm>
            <a:off x="1093752" y="1928802"/>
            <a:ext cx="8886852" cy="4286280"/>
          </a:xfrm>
        </p:spPr>
        <p:txBody>
          <a:bodyPr rtlCol="0">
            <a:normAutofit/>
          </a:bodyPr>
          <a:lstStyle/>
          <a:p>
            <a:pPr rtl="0"/>
            <a:r>
              <a:rPr lang="fr-FR" sz="2400" dirty="0" smtClean="0"/>
              <a:t> Vos problématiques :</a:t>
            </a:r>
          </a:p>
          <a:p>
            <a:pPr lvl="1">
              <a:buFont typeface="Wingdings" pitchFamily="2" charset="2"/>
              <a:buChar char="Ø"/>
            </a:pPr>
            <a:r>
              <a:rPr lang="fr-FR" sz="2200" dirty="0" smtClean="0"/>
              <a:t> Conversion EUR / GBP</a:t>
            </a:r>
          </a:p>
          <a:p>
            <a:pPr lvl="1">
              <a:buFont typeface="Wingdings" pitchFamily="2" charset="2"/>
              <a:buChar char="Ø"/>
            </a:pPr>
            <a:r>
              <a:rPr lang="fr-FR" sz="2200" dirty="0" smtClean="0"/>
              <a:t> Placement rentable</a:t>
            </a:r>
          </a:p>
          <a:p>
            <a:pPr lvl="1">
              <a:buFont typeface="Wingdings" pitchFamily="2" charset="2"/>
              <a:buChar char="Ø"/>
            </a:pPr>
            <a:r>
              <a:rPr lang="fr-FR" sz="2200" dirty="0" smtClean="0"/>
              <a:t> Fiscalité intéressante</a:t>
            </a:r>
          </a:p>
          <a:p>
            <a:pPr rtl="0"/>
            <a:endParaRPr lang="fr-FR" sz="2400" dirty="0" smtClean="0"/>
          </a:p>
          <a:p>
            <a:pPr rtl="0"/>
            <a:r>
              <a:rPr lang="fr-FR" sz="2400" dirty="0" smtClean="0"/>
              <a:t>Notre solution :</a:t>
            </a:r>
          </a:p>
          <a:p>
            <a:pPr lvl="1">
              <a:buFont typeface="Wingdings" pitchFamily="2" charset="2"/>
              <a:buChar char="Ø"/>
            </a:pPr>
            <a:r>
              <a:rPr lang="fr-FR" sz="2200" dirty="0" smtClean="0"/>
              <a:t> Assurance-vie Luxembourg</a:t>
            </a:r>
          </a:p>
          <a:p>
            <a:pPr lvl="1">
              <a:buFont typeface="Wingdings" pitchFamily="2" charset="2"/>
              <a:buChar char="Ø"/>
            </a:pPr>
            <a:r>
              <a:rPr lang="fr-FR" sz="2200" dirty="0" smtClean="0"/>
              <a:t> Allocation d’actifs personnalisée</a:t>
            </a:r>
          </a:p>
          <a:p>
            <a:pPr lvl="1">
              <a:buFont typeface="Wingdings" pitchFamily="2" charset="2"/>
              <a:buChar char="Ø"/>
            </a:pPr>
            <a:r>
              <a:rPr lang="fr-FR" sz="2200" dirty="0" smtClean="0"/>
              <a:t> Suivi régulier de vos placements</a:t>
            </a:r>
          </a:p>
        </p:txBody>
      </p:sp>
    </p:spTree>
    <p:extLst>
      <p:ext uri="{BB962C8B-B14F-4D97-AF65-F5344CB8AC3E}">
        <p14:creationId xmlns:p14="http://schemas.microsoft.com/office/powerpoint/2010/main" val="1437231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re 12"/>
          <p:cNvSpPr>
            <a:spLocks noGrp="1"/>
          </p:cNvSpPr>
          <p:nvPr>
            <p:ph type="title"/>
          </p:nvPr>
        </p:nvSpPr>
        <p:spPr>
          <a:xfrm>
            <a:off x="1065212" y="533400"/>
            <a:ext cx="9244042" cy="1066800"/>
          </a:xfrm>
        </p:spPr>
        <p:txBody>
          <a:bodyPr rtlCol="0"/>
          <a:lstStyle/>
          <a:p>
            <a:pPr rtl="0"/>
            <a:r>
              <a:rPr lang="fr-FR" dirty="0" smtClean="0"/>
              <a:t>Assurance vie Luxembourgeoise </a:t>
            </a:r>
            <a:r>
              <a:rPr lang="mr-IN" dirty="0" smtClean="0"/>
              <a:t>–</a:t>
            </a:r>
            <a:r>
              <a:rPr lang="fr-FR" dirty="0" smtClean="0"/>
              <a:t> Traitement fiscal ?</a:t>
            </a:r>
            <a:endParaRPr lang="fr-FR" dirty="0"/>
          </a:p>
        </p:txBody>
      </p:sp>
      <p:sp>
        <p:nvSpPr>
          <p:cNvPr id="14" name="Espace réservé du contenu 13"/>
          <p:cNvSpPr>
            <a:spLocks noGrp="1"/>
          </p:cNvSpPr>
          <p:nvPr>
            <p:ph idx="1"/>
          </p:nvPr>
        </p:nvSpPr>
        <p:spPr>
          <a:xfrm>
            <a:off x="1093752" y="1928802"/>
            <a:ext cx="8886852" cy="4286280"/>
          </a:xfrm>
        </p:spPr>
        <p:txBody>
          <a:bodyPr rtlCol="0">
            <a:normAutofit/>
          </a:bodyPr>
          <a:lstStyle/>
          <a:p>
            <a:pPr rtl="0"/>
            <a:r>
              <a:rPr lang="fr-FR" sz="2400" dirty="0" smtClean="0"/>
              <a:t>Assurance Vie Luxembourgeoise / Traitement spécial</a:t>
            </a:r>
          </a:p>
          <a:p>
            <a:pPr lvl="1"/>
            <a:r>
              <a:rPr lang="fr-FR" sz="2200" dirty="0" smtClean="0"/>
              <a:t>Différé de taxation sur le gain en capital</a:t>
            </a:r>
          </a:p>
          <a:p>
            <a:pPr lvl="1"/>
            <a:r>
              <a:rPr lang="fr-FR" sz="2200" dirty="0" smtClean="0"/>
              <a:t>5% d’exonération annuel cumulable sur les gains en capital (maximum 100% sur 20ans)</a:t>
            </a:r>
          </a:p>
          <a:p>
            <a:pPr lvl="1"/>
            <a:r>
              <a:rPr lang="fr-FR" sz="2200" dirty="0" smtClean="0"/>
              <a:t>Flexibilité de faire des retraits lorsque sa fiscalité est plus faible</a:t>
            </a:r>
          </a:p>
          <a:p>
            <a:pPr lvl="1"/>
            <a:r>
              <a:rPr lang="fr-FR" sz="2200" dirty="0" smtClean="0"/>
              <a:t>Pas d’obligations de déclarations si les retraits sont inférieurs à 5% du montant initial</a:t>
            </a:r>
          </a:p>
          <a:p>
            <a:pPr lvl="1"/>
            <a:endParaRPr lang="fr-FR" sz="2200" dirty="0" smtClean="0"/>
          </a:p>
        </p:txBody>
      </p:sp>
    </p:spTree>
    <p:extLst>
      <p:ext uri="{BB962C8B-B14F-4D97-AF65-F5344CB8AC3E}">
        <p14:creationId xmlns:p14="http://schemas.microsoft.com/office/powerpoint/2010/main" val="837703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re 12"/>
          <p:cNvSpPr>
            <a:spLocks noGrp="1"/>
          </p:cNvSpPr>
          <p:nvPr>
            <p:ph type="title"/>
          </p:nvPr>
        </p:nvSpPr>
        <p:spPr>
          <a:xfrm>
            <a:off x="1065212" y="533400"/>
            <a:ext cx="9244042" cy="1066800"/>
          </a:xfrm>
        </p:spPr>
        <p:txBody>
          <a:bodyPr rtlCol="0"/>
          <a:lstStyle/>
          <a:p>
            <a:pPr rtl="0"/>
            <a:r>
              <a:rPr lang="fr-FR" dirty="0" smtClean="0"/>
              <a:t>Assurance vie Luxembourgeoise </a:t>
            </a:r>
            <a:r>
              <a:rPr lang="mr-IN" dirty="0" smtClean="0"/>
              <a:t>–</a:t>
            </a:r>
            <a:r>
              <a:rPr lang="fr-FR" dirty="0" smtClean="0"/>
              <a:t> Caractéristiques</a:t>
            </a:r>
            <a:endParaRPr lang="fr-FR" dirty="0"/>
          </a:p>
        </p:txBody>
      </p:sp>
      <p:sp>
        <p:nvSpPr>
          <p:cNvPr id="14" name="Espace réservé du contenu 13"/>
          <p:cNvSpPr>
            <a:spLocks noGrp="1"/>
          </p:cNvSpPr>
          <p:nvPr>
            <p:ph idx="1"/>
          </p:nvPr>
        </p:nvSpPr>
        <p:spPr>
          <a:xfrm>
            <a:off x="1093752" y="1928802"/>
            <a:ext cx="8886852" cy="4286280"/>
          </a:xfrm>
        </p:spPr>
        <p:txBody>
          <a:bodyPr rtlCol="0">
            <a:normAutofit fontScale="92500" lnSpcReduction="10000"/>
          </a:bodyPr>
          <a:lstStyle/>
          <a:p>
            <a:pPr lvl="1"/>
            <a:r>
              <a:rPr lang="fr-FR" sz="2200" dirty="0" smtClean="0"/>
              <a:t>Multi devise</a:t>
            </a:r>
          </a:p>
          <a:p>
            <a:pPr lvl="1"/>
            <a:endParaRPr lang="fr-FR" sz="2200" dirty="0"/>
          </a:p>
          <a:p>
            <a:pPr lvl="1"/>
            <a:r>
              <a:rPr lang="fr-FR" sz="2200" dirty="0" err="1" smtClean="0"/>
              <a:t>Private</a:t>
            </a:r>
            <a:r>
              <a:rPr lang="fr-FR" sz="2200" dirty="0" smtClean="0"/>
              <a:t> </a:t>
            </a:r>
            <a:r>
              <a:rPr lang="fr-FR" sz="2200" dirty="0" err="1" smtClean="0"/>
              <a:t>Equity</a:t>
            </a:r>
            <a:endParaRPr lang="fr-FR" sz="2200" dirty="0" smtClean="0"/>
          </a:p>
          <a:p>
            <a:pPr lvl="1"/>
            <a:endParaRPr lang="fr-FR" sz="2200" dirty="0"/>
          </a:p>
          <a:p>
            <a:pPr lvl="1"/>
            <a:r>
              <a:rPr lang="fr-FR" sz="2200" dirty="0" smtClean="0"/>
              <a:t>Immobilier</a:t>
            </a:r>
          </a:p>
          <a:p>
            <a:pPr lvl="1"/>
            <a:endParaRPr lang="fr-FR" sz="2200" dirty="0"/>
          </a:p>
          <a:p>
            <a:pPr lvl="1"/>
            <a:r>
              <a:rPr lang="fr-FR" sz="2200" dirty="0" smtClean="0"/>
              <a:t>ETF</a:t>
            </a:r>
          </a:p>
          <a:p>
            <a:pPr lvl="1"/>
            <a:endParaRPr lang="fr-FR" sz="2200" dirty="0"/>
          </a:p>
          <a:p>
            <a:pPr lvl="1"/>
            <a:r>
              <a:rPr lang="fr-FR" sz="2200" dirty="0" smtClean="0"/>
              <a:t>Actions/Obligations</a:t>
            </a:r>
          </a:p>
          <a:p>
            <a:pPr lvl="1"/>
            <a:endParaRPr lang="fr-FR" sz="2200" dirty="0"/>
          </a:p>
          <a:p>
            <a:pPr lvl="1"/>
            <a:r>
              <a:rPr lang="fr-FR" sz="2200" dirty="0" err="1" smtClean="0"/>
              <a:t>Hedge</a:t>
            </a:r>
            <a:r>
              <a:rPr lang="fr-FR" sz="2200" dirty="0" smtClean="0"/>
              <a:t> Funds</a:t>
            </a:r>
          </a:p>
        </p:txBody>
      </p:sp>
    </p:spTree>
    <p:extLst>
      <p:ext uri="{BB962C8B-B14F-4D97-AF65-F5344CB8AC3E}">
        <p14:creationId xmlns:p14="http://schemas.microsoft.com/office/powerpoint/2010/main" val="14679112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re 12"/>
          <p:cNvSpPr>
            <a:spLocks noGrp="1"/>
          </p:cNvSpPr>
          <p:nvPr>
            <p:ph type="title"/>
          </p:nvPr>
        </p:nvSpPr>
        <p:spPr>
          <a:xfrm>
            <a:off x="1065212" y="533400"/>
            <a:ext cx="9244042" cy="1066800"/>
          </a:xfrm>
        </p:spPr>
        <p:txBody>
          <a:bodyPr rtlCol="0"/>
          <a:lstStyle/>
          <a:p>
            <a:pPr rtl="0"/>
            <a:r>
              <a:rPr lang="fr-FR" dirty="0" smtClean="0"/>
              <a:t>Assurance vie Luxembourgeoise </a:t>
            </a:r>
            <a:r>
              <a:rPr lang="mr-IN" dirty="0" smtClean="0"/>
              <a:t>–</a:t>
            </a:r>
            <a:r>
              <a:rPr lang="fr-FR" dirty="0" smtClean="0"/>
              <a:t> Sécurité bancaire ?</a:t>
            </a:r>
            <a:endParaRPr lang="fr-FR" dirty="0"/>
          </a:p>
        </p:txBody>
      </p:sp>
      <p:sp>
        <p:nvSpPr>
          <p:cNvPr id="14" name="Espace réservé du contenu 13"/>
          <p:cNvSpPr>
            <a:spLocks noGrp="1"/>
          </p:cNvSpPr>
          <p:nvPr>
            <p:ph idx="1"/>
          </p:nvPr>
        </p:nvSpPr>
        <p:spPr>
          <a:xfrm>
            <a:off x="1093752" y="1928802"/>
            <a:ext cx="8886852" cy="4286280"/>
          </a:xfrm>
        </p:spPr>
        <p:txBody>
          <a:bodyPr rtlCol="0">
            <a:normAutofit/>
          </a:bodyPr>
          <a:lstStyle/>
          <a:p>
            <a:pPr rtl="0"/>
            <a:r>
              <a:rPr lang="fr-FR" sz="2400" dirty="0" smtClean="0"/>
              <a:t>Triangle de sécurité</a:t>
            </a:r>
          </a:p>
          <a:p>
            <a:pPr rtl="0"/>
            <a:r>
              <a:rPr lang="fr-FR" sz="2400" dirty="0" smtClean="0"/>
              <a:t>Créancier de 1</a:t>
            </a:r>
            <a:r>
              <a:rPr lang="fr-FR" sz="2400" baseline="30000" dirty="0" smtClean="0"/>
              <a:t>er</a:t>
            </a:r>
            <a:r>
              <a:rPr lang="fr-FR" sz="2400" dirty="0" smtClean="0"/>
              <a:t> ordre Vs contrat Français (créancier 6eme rang)</a:t>
            </a:r>
          </a:p>
          <a:p>
            <a:pPr rtl="0"/>
            <a:endParaRPr lang="fr-FR" sz="2200" dirty="0" smtClean="0"/>
          </a:p>
          <a:p>
            <a:pPr lvl="1"/>
            <a:endParaRPr lang="fr-FR" sz="2200" dirty="0" smtClean="0"/>
          </a:p>
        </p:txBody>
      </p:sp>
      <p:pic>
        <p:nvPicPr>
          <p:cNvPr id="4" name="Picture 2" descr="mage result for assurance vie luxembour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22004" y="3212976"/>
            <a:ext cx="6389232" cy="34463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77608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re 12"/>
          <p:cNvSpPr>
            <a:spLocks noGrp="1"/>
          </p:cNvSpPr>
          <p:nvPr>
            <p:ph type="title"/>
          </p:nvPr>
        </p:nvSpPr>
        <p:spPr>
          <a:xfrm>
            <a:off x="1065212" y="533400"/>
            <a:ext cx="9244042" cy="1066800"/>
          </a:xfrm>
        </p:spPr>
        <p:txBody>
          <a:bodyPr rtlCol="0"/>
          <a:lstStyle/>
          <a:p>
            <a:pPr rtl="0"/>
            <a:r>
              <a:rPr lang="fr-FR" dirty="0" smtClean="0"/>
              <a:t>Expatriation et plaisir: Que faire ?</a:t>
            </a:r>
            <a:endParaRPr lang="fr-FR" dirty="0"/>
          </a:p>
        </p:txBody>
      </p:sp>
      <p:sp>
        <p:nvSpPr>
          <p:cNvPr id="14" name="Espace réservé du contenu 13"/>
          <p:cNvSpPr>
            <a:spLocks noGrp="1"/>
          </p:cNvSpPr>
          <p:nvPr>
            <p:ph idx="1"/>
          </p:nvPr>
        </p:nvSpPr>
        <p:spPr>
          <a:xfrm>
            <a:off x="1093752" y="1928802"/>
            <a:ext cx="8886852" cy="4286280"/>
          </a:xfrm>
        </p:spPr>
        <p:txBody>
          <a:bodyPr rtlCol="0">
            <a:normAutofit/>
          </a:bodyPr>
          <a:lstStyle/>
          <a:p>
            <a:pPr rtl="0"/>
            <a:r>
              <a:rPr lang="fr-FR" sz="2400" dirty="0" smtClean="0"/>
              <a:t> Vos problématiques :</a:t>
            </a:r>
          </a:p>
          <a:p>
            <a:pPr lvl="1">
              <a:buFont typeface="Wingdings" pitchFamily="2" charset="2"/>
              <a:buChar char="Ø"/>
            </a:pPr>
            <a:r>
              <a:rPr lang="fr-FR" sz="2200" dirty="0" smtClean="0"/>
              <a:t>Besoin de diversification de vos actifs</a:t>
            </a:r>
          </a:p>
          <a:p>
            <a:pPr lvl="1">
              <a:buFont typeface="Wingdings" pitchFamily="2" charset="2"/>
              <a:buChar char="Ø"/>
            </a:pPr>
            <a:r>
              <a:rPr lang="fr-FR" sz="2200" dirty="0" smtClean="0"/>
              <a:t>Placement plaisir</a:t>
            </a:r>
          </a:p>
          <a:p>
            <a:pPr lvl="1">
              <a:buFont typeface="Wingdings" pitchFamily="2" charset="2"/>
              <a:buChar char="Ø"/>
            </a:pPr>
            <a:r>
              <a:rPr lang="fr-FR" sz="2200" dirty="0" smtClean="0"/>
              <a:t>Fiscalité intéressante</a:t>
            </a:r>
            <a:endParaRPr lang="fr-FR" sz="2400" dirty="0" smtClean="0"/>
          </a:p>
        </p:txBody>
      </p:sp>
      <p:pic>
        <p:nvPicPr>
          <p:cNvPr id="7170" name="Picture 2" descr="mage result for gfv champagn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37178" y="2924944"/>
            <a:ext cx="4234209" cy="28141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64760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re 12"/>
          <p:cNvSpPr>
            <a:spLocks noGrp="1"/>
          </p:cNvSpPr>
          <p:nvPr>
            <p:ph type="title"/>
          </p:nvPr>
        </p:nvSpPr>
        <p:spPr>
          <a:xfrm>
            <a:off x="1065212" y="533400"/>
            <a:ext cx="9244042" cy="1066800"/>
          </a:xfrm>
        </p:spPr>
        <p:txBody>
          <a:bodyPr rtlCol="0"/>
          <a:lstStyle/>
          <a:p>
            <a:pPr rtl="0"/>
            <a:r>
              <a:rPr lang="fr-FR" dirty="0" smtClean="0"/>
              <a:t>Expatriation et plaisir: Que faire ?</a:t>
            </a:r>
            <a:endParaRPr lang="fr-FR" dirty="0"/>
          </a:p>
        </p:txBody>
      </p:sp>
      <p:sp>
        <p:nvSpPr>
          <p:cNvPr id="14" name="Espace réservé du contenu 13"/>
          <p:cNvSpPr>
            <a:spLocks noGrp="1"/>
          </p:cNvSpPr>
          <p:nvPr>
            <p:ph idx="1"/>
          </p:nvPr>
        </p:nvSpPr>
        <p:spPr>
          <a:xfrm>
            <a:off x="1093752" y="1928802"/>
            <a:ext cx="8886852" cy="4286280"/>
          </a:xfrm>
        </p:spPr>
        <p:txBody>
          <a:bodyPr rtlCol="0">
            <a:normAutofit/>
          </a:bodyPr>
          <a:lstStyle/>
          <a:p>
            <a:r>
              <a:rPr lang="fr-FR" sz="2400" dirty="0" smtClean="0"/>
              <a:t> </a:t>
            </a:r>
            <a:r>
              <a:rPr lang="fr-FR" sz="2400" dirty="0"/>
              <a:t>Notre solution :</a:t>
            </a:r>
          </a:p>
          <a:p>
            <a:pPr lvl="1">
              <a:buFont typeface="Wingdings" pitchFamily="2" charset="2"/>
              <a:buChar char="Ø"/>
            </a:pPr>
            <a:r>
              <a:rPr lang="fr-FR" sz="2200" dirty="0"/>
              <a:t> </a:t>
            </a:r>
            <a:r>
              <a:rPr lang="fr-FR" sz="2200" dirty="0" smtClean="0"/>
              <a:t>GFV (groupement foncier viticole)</a:t>
            </a:r>
            <a:endParaRPr lang="fr-FR" sz="2200" dirty="0"/>
          </a:p>
          <a:p>
            <a:pPr lvl="1">
              <a:buFont typeface="Wingdings" pitchFamily="2" charset="2"/>
              <a:buChar char="Ø"/>
            </a:pPr>
            <a:r>
              <a:rPr lang="fr-FR" sz="2200" dirty="0"/>
              <a:t> Placement non corrélé avec les marchés financiers</a:t>
            </a:r>
          </a:p>
          <a:p>
            <a:pPr lvl="1">
              <a:buFont typeface="Wingdings" pitchFamily="2" charset="2"/>
              <a:buChar char="Ø"/>
            </a:pPr>
            <a:r>
              <a:rPr lang="fr-FR" sz="2200" dirty="0"/>
              <a:t> Placement avec réduction d’impôts (sur vos impôts en France- 18% des sommes placés)</a:t>
            </a:r>
          </a:p>
          <a:p>
            <a:pPr lvl="1">
              <a:buFont typeface="Wingdings" pitchFamily="2" charset="2"/>
              <a:buChar char="Ø"/>
            </a:pPr>
            <a:r>
              <a:rPr lang="fr-FR" sz="2200" dirty="0"/>
              <a:t>Versement d’un dividende annuel (entre 0,6-5% suivant les GFV en Bouteille ou numéraire)</a:t>
            </a:r>
          </a:p>
          <a:p>
            <a:pPr lvl="1">
              <a:buFont typeface="Wingdings" pitchFamily="2" charset="2"/>
              <a:buChar char="Ø"/>
            </a:pPr>
            <a:r>
              <a:rPr lang="fr-FR" sz="2200" dirty="0"/>
              <a:t>Gain en capital possible (ex : Région Champagne +6% sur les 20 dernières années)</a:t>
            </a:r>
          </a:p>
        </p:txBody>
      </p:sp>
    </p:spTree>
    <p:extLst>
      <p:ext uri="{BB962C8B-B14F-4D97-AF65-F5344CB8AC3E}">
        <p14:creationId xmlns:p14="http://schemas.microsoft.com/office/powerpoint/2010/main" val="17490854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022314" y="1142984"/>
            <a:ext cx="5600702" cy="2514601"/>
          </a:xfrm>
        </p:spPr>
        <p:txBody>
          <a:bodyPr/>
          <a:lstStyle/>
          <a:p>
            <a:r>
              <a:rPr lang="fr-FR" dirty="0" smtClean="0"/>
              <a:t>MERCI DE VOTRE ECOUTE</a:t>
            </a:r>
            <a:endParaRPr lang="fr-FR"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736562" y="1000108"/>
            <a:ext cx="6386520" cy="2514601"/>
          </a:xfrm>
        </p:spPr>
        <p:txBody>
          <a:bodyPr rtlCol="0">
            <a:normAutofit fontScale="90000"/>
          </a:bodyPr>
          <a:lstStyle/>
          <a:p>
            <a:pPr rtl="0"/>
            <a:r>
              <a:rPr lang="fr-FR" dirty="0" smtClean="0"/>
              <a:t>LA GESTION DE VOTRE PATRIMOINE EST-ELLE OPTIMISEE ?</a:t>
            </a:r>
            <a:endParaRPr lang="fr-FR" dirty="0"/>
          </a:p>
        </p:txBody>
      </p:sp>
      <p:sp>
        <p:nvSpPr>
          <p:cNvPr id="3" name="Sous-titre 2"/>
          <p:cNvSpPr>
            <a:spLocks noGrp="1"/>
          </p:cNvSpPr>
          <p:nvPr>
            <p:ph type="subTitle" idx="1"/>
          </p:nvPr>
        </p:nvSpPr>
        <p:spPr>
          <a:xfrm>
            <a:off x="3358108" y="3869780"/>
            <a:ext cx="4814886" cy="3000372"/>
          </a:xfrm>
        </p:spPr>
        <p:txBody>
          <a:bodyPr rtlCol="0">
            <a:normAutofit fontScale="70000" lnSpcReduction="20000"/>
          </a:bodyPr>
          <a:lstStyle/>
          <a:p>
            <a:pPr rtl="0"/>
            <a:r>
              <a:rPr lang="fr-FR" sz="2600" b="1" dirty="0" smtClean="0"/>
              <a:t>Alexandre JUVE </a:t>
            </a:r>
            <a:r>
              <a:rPr lang="fr-FR" sz="2600" dirty="0" smtClean="0">
                <a:hlinkClick r:id="rId3"/>
              </a:rPr>
              <a:t>alexandre.juve@epargneplurielle.fr</a:t>
            </a:r>
            <a:endParaRPr lang="fr-FR" sz="2600" dirty="0" smtClean="0"/>
          </a:p>
          <a:p>
            <a:pPr rtl="0"/>
            <a:r>
              <a:rPr lang="fr-FR" sz="2200" dirty="0" smtClean="0"/>
              <a:t>Conseiller en gestion de Patrimoine International</a:t>
            </a:r>
          </a:p>
          <a:p>
            <a:pPr rtl="0"/>
            <a:endParaRPr lang="fr-FR" sz="2000" dirty="0" smtClean="0"/>
          </a:p>
          <a:p>
            <a:pPr rtl="0"/>
            <a:r>
              <a:rPr lang="fr-FR" sz="2600" b="1" dirty="0" smtClean="0"/>
              <a:t>Cédric DAUGAN</a:t>
            </a:r>
          </a:p>
          <a:p>
            <a:pPr rtl="0"/>
            <a:r>
              <a:rPr lang="fr-FR" sz="2200" dirty="0" smtClean="0"/>
              <a:t>Notaire spécialiste</a:t>
            </a:r>
            <a:endParaRPr lang="fr-FR" sz="2600" dirty="0" smtClean="0"/>
          </a:p>
          <a:p>
            <a:pPr rtl="0"/>
            <a:r>
              <a:rPr lang="fr-FR" sz="2600" dirty="0" smtClean="0">
                <a:hlinkClick r:id="rId4"/>
              </a:rPr>
              <a:t>cedric.daugan.75335@paris.notaires.fr</a:t>
            </a:r>
            <a:endParaRPr lang="fr-FR" sz="2600" dirty="0" smtClean="0"/>
          </a:p>
          <a:p>
            <a:pPr rtl="0"/>
            <a:r>
              <a:rPr lang="fr-FR" sz="2200" dirty="0" smtClean="0"/>
              <a:t>+33 6 26 78 99 75</a:t>
            </a:r>
          </a:p>
          <a:p>
            <a:pPr rtl="0"/>
            <a:endParaRPr lang="fr-FR" sz="1900" dirty="0" smtClean="0"/>
          </a:p>
          <a:p>
            <a:pPr rtl="0"/>
            <a:r>
              <a:rPr lang="fr-FR" sz="2600" b="1" dirty="0" smtClean="0"/>
              <a:t>Nicolas RIOS</a:t>
            </a:r>
          </a:p>
          <a:p>
            <a:pPr rtl="0"/>
            <a:r>
              <a:rPr lang="fr-FR" sz="2200" dirty="0" smtClean="0"/>
              <a:t>Avocat fiscaliste</a:t>
            </a:r>
          </a:p>
          <a:p>
            <a:pPr rtl="0"/>
            <a:r>
              <a:rPr lang="fr-FR" sz="2600" dirty="0">
                <a:hlinkClick r:id="rId5"/>
              </a:rPr>
              <a:t>n</a:t>
            </a:r>
            <a:r>
              <a:rPr lang="fr-FR" sz="2600" dirty="0" smtClean="0">
                <a:hlinkClick r:id="rId5"/>
              </a:rPr>
              <a:t>rios@lpalaw.com</a:t>
            </a:r>
            <a:endParaRPr lang="fr-FR" sz="2600" dirty="0" smtClean="0"/>
          </a:p>
          <a:p>
            <a:pPr rtl="0"/>
            <a:endParaRPr lang="fr-FR" sz="2200" dirty="0" smtClean="0"/>
          </a:p>
          <a:p>
            <a:pPr rtl="0"/>
            <a:endParaRPr lang="fr-FR" sz="2200" dirty="0"/>
          </a:p>
        </p:txBody>
      </p:sp>
      <p:pic>
        <p:nvPicPr>
          <p:cNvPr id="4" name="m_-4025937687076599125gmail-m_-495677523318462743_x0000_i1045" descr="Servo3:-CLIENTS:LPA:2. IDENTITÉ_LPA:4_LOGO:LOGO LPA CGR AVOCATS:logo_LPA.eps"/>
          <p:cNvPicPr/>
          <p:nvPr/>
        </p:nvPicPr>
        <p:blipFill>
          <a:blip r:embed="rId6" r:link="rId7">
            <a:extLst>
              <a:ext uri="{28A0092B-C50C-407E-A947-70E740481C1C}">
                <a14:useLocalDpi xmlns:a14="http://schemas.microsoft.com/office/drawing/2010/main" val="0"/>
              </a:ext>
            </a:extLst>
          </a:blip>
          <a:srcRect/>
          <a:stretch>
            <a:fillRect/>
          </a:stretch>
        </p:blipFill>
        <p:spPr bwMode="auto">
          <a:xfrm>
            <a:off x="6308726" y="285728"/>
            <a:ext cx="928694" cy="714380"/>
          </a:xfrm>
          <a:prstGeom prst="rect">
            <a:avLst/>
          </a:prstGeom>
          <a:noFill/>
          <a:ln>
            <a:noFill/>
          </a:ln>
        </p:spPr>
      </p:pic>
      <p:pic>
        <p:nvPicPr>
          <p:cNvPr id="1026" name="Picture 2"/>
          <p:cNvPicPr>
            <a:picLocks noChangeAspect="1" noChangeArrowheads="1"/>
          </p:cNvPicPr>
          <p:nvPr/>
        </p:nvPicPr>
        <p:blipFill>
          <a:blip r:embed="rId8"/>
          <a:srcRect/>
          <a:stretch>
            <a:fillRect/>
          </a:stretch>
        </p:blipFill>
        <p:spPr bwMode="auto">
          <a:xfrm>
            <a:off x="2879702" y="285728"/>
            <a:ext cx="1852607" cy="848050"/>
          </a:xfrm>
          <a:prstGeom prst="rect">
            <a:avLst/>
          </a:prstGeom>
          <a:noFill/>
          <a:ln w="9525">
            <a:noFill/>
            <a:miter lim="800000"/>
            <a:headEnd/>
            <a:tailEnd/>
          </a:ln>
          <a:effectLst/>
        </p:spPr>
      </p:pic>
      <p:pic>
        <p:nvPicPr>
          <p:cNvPr id="1027" name="Picture 3" descr="C:\Users\lecle\Documents\EPARGNE PLURIELLE\SITE INTERNET\logo_EPARGNE-PLURIELLE.png"/>
          <p:cNvPicPr>
            <a:picLocks noChangeAspect="1" noChangeArrowheads="1"/>
          </p:cNvPicPr>
          <p:nvPr/>
        </p:nvPicPr>
        <p:blipFill>
          <a:blip r:embed="rId9"/>
          <a:srcRect/>
          <a:stretch>
            <a:fillRect/>
          </a:stretch>
        </p:blipFill>
        <p:spPr bwMode="auto">
          <a:xfrm>
            <a:off x="379372" y="214290"/>
            <a:ext cx="928694" cy="824320"/>
          </a:xfrm>
          <a:prstGeom prst="rect">
            <a:avLst/>
          </a:prstGeom>
          <a:noFill/>
        </p:spPr>
      </p:pic>
    </p:spTree>
    <p:extLst>
      <p:ext uri="{BB962C8B-B14F-4D97-AF65-F5344CB8AC3E}">
        <p14:creationId xmlns:p14="http://schemas.microsoft.com/office/powerpoint/2010/main" val="20977020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093752" y="1285860"/>
            <a:ext cx="5029200" cy="2514601"/>
          </a:xfrm>
        </p:spPr>
        <p:txBody>
          <a:bodyPr/>
          <a:lstStyle/>
          <a:p>
            <a:r>
              <a:rPr lang="fr-FR" dirty="0" smtClean="0"/>
              <a:t>POINT MACRO ECONOMIQUE</a:t>
            </a:r>
            <a:endParaRPr lang="fr-FR"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re 12"/>
          <p:cNvSpPr>
            <a:spLocks noGrp="1"/>
          </p:cNvSpPr>
          <p:nvPr>
            <p:ph type="title"/>
          </p:nvPr>
        </p:nvSpPr>
        <p:spPr/>
        <p:txBody>
          <a:bodyPr rtlCol="0"/>
          <a:lstStyle/>
          <a:p>
            <a:r>
              <a:rPr lang="fr-FR" dirty="0"/>
              <a:t>Point macro économique</a:t>
            </a:r>
          </a:p>
        </p:txBody>
      </p:sp>
      <p:sp>
        <p:nvSpPr>
          <p:cNvPr id="14" name="Espace réservé du contenu 13"/>
          <p:cNvSpPr>
            <a:spLocks noGrp="1"/>
          </p:cNvSpPr>
          <p:nvPr>
            <p:ph idx="1"/>
          </p:nvPr>
        </p:nvSpPr>
        <p:spPr>
          <a:xfrm>
            <a:off x="1236628" y="2071678"/>
            <a:ext cx="8686801" cy="4191000"/>
          </a:xfrm>
        </p:spPr>
        <p:txBody>
          <a:bodyPr rtlCol="0">
            <a:normAutofit/>
          </a:bodyPr>
          <a:lstStyle/>
          <a:p>
            <a:pPr lvl="1"/>
            <a:r>
              <a:rPr lang="fr-FR" sz="2200" dirty="0" smtClean="0"/>
              <a:t>Un environnement de forte incertitude</a:t>
            </a:r>
          </a:p>
          <a:p>
            <a:pPr lvl="1"/>
            <a:endParaRPr lang="fr-FR" sz="2200" dirty="0" smtClean="0"/>
          </a:p>
          <a:p>
            <a:pPr lvl="1"/>
            <a:r>
              <a:rPr lang="fr-FR" sz="2200" dirty="0" smtClean="0"/>
              <a:t>Taux bas</a:t>
            </a:r>
          </a:p>
          <a:p>
            <a:pPr lvl="1"/>
            <a:endParaRPr lang="fr-FR" sz="2200" dirty="0" smtClean="0"/>
          </a:p>
          <a:p>
            <a:pPr lvl="1"/>
            <a:r>
              <a:rPr lang="fr-FR" sz="2200" dirty="0" smtClean="0"/>
              <a:t>Proche d’une fin de cycle économique</a:t>
            </a:r>
          </a:p>
          <a:p>
            <a:pPr rtl="0">
              <a:buNone/>
            </a:pPr>
            <a:endParaRPr lang="fr-FR" sz="2400" dirty="0" smtClean="0"/>
          </a:p>
        </p:txBody>
      </p:sp>
    </p:spTree>
    <p:extLst>
      <p:ext uri="{BB962C8B-B14F-4D97-AF65-F5344CB8AC3E}">
        <p14:creationId xmlns:p14="http://schemas.microsoft.com/office/powerpoint/2010/main" val="861951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re 12"/>
          <p:cNvSpPr>
            <a:spLocks noGrp="1"/>
          </p:cNvSpPr>
          <p:nvPr>
            <p:ph type="title"/>
          </p:nvPr>
        </p:nvSpPr>
        <p:spPr/>
        <p:txBody>
          <a:bodyPr rtlCol="0"/>
          <a:lstStyle/>
          <a:p>
            <a:r>
              <a:rPr lang="fr-FR" dirty="0"/>
              <a:t>Point macro économique</a:t>
            </a:r>
          </a:p>
        </p:txBody>
      </p:sp>
      <p:sp>
        <p:nvSpPr>
          <p:cNvPr id="14" name="Espace réservé du contenu 13"/>
          <p:cNvSpPr>
            <a:spLocks noGrp="1"/>
          </p:cNvSpPr>
          <p:nvPr>
            <p:ph idx="1"/>
          </p:nvPr>
        </p:nvSpPr>
        <p:spPr>
          <a:xfrm>
            <a:off x="1236628" y="2071678"/>
            <a:ext cx="8686801" cy="4191000"/>
          </a:xfrm>
        </p:spPr>
        <p:txBody>
          <a:bodyPr rtlCol="0">
            <a:normAutofit/>
          </a:bodyPr>
          <a:lstStyle/>
          <a:p>
            <a:pPr lvl="1"/>
            <a:r>
              <a:rPr lang="fr-FR" sz="2200" dirty="0" smtClean="0"/>
              <a:t>Taux bas</a:t>
            </a:r>
          </a:p>
        </p:txBody>
      </p:sp>
      <p:pic>
        <p:nvPicPr>
          <p:cNvPr id="6146" name="Picture 2" descr="volution de la moyenne des taux de crÃ©dit immobilier par mois ou trimestre depuis 2001 par le baromÃ¨tre de l'observatoire CrÃ©dit Logement CS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22004" y="2636912"/>
            <a:ext cx="6663977" cy="34640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029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re 12"/>
          <p:cNvSpPr>
            <a:spLocks noGrp="1"/>
          </p:cNvSpPr>
          <p:nvPr>
            <p:ph type="title"/>
          </p:nvPr>
        </p:nvSpPr>
        <p:spPr/>
        <p:txBody>
          <a:bodyPr rtlCol="0"/>
          <a:lstStyle/>
          <a:p>
            <a:r>
              <a:rPr lang="fr-FR" dirty="0"/>
              <a:t>Point macro économique</a:t>
            </a:r>
          </a:p>
        </p:txBody>
      </p:sp>
      <p:sp>
        <p:nvSpPr>
          <p:cNvPr id="14" name="Espace réservé du contenu 13"/>
          <p:cNvSpPr>
            <a:spLocks noGrp="1"/>
          </p:cNvSpPr>
          <p:nvPr>
            <p:ph idx="1"/>
          </p:nvPr>
        </p:nvSpPr>
        <p:spPr>
          <a:xfrm>
            <a:off x="1236628" y="2071678"/>
            <a:ext cx="8686801" cy="4191000"/>
          </a:xfrm>
        </p:spPr>
        <p:txBody>
          <a:bodyPr rtlCol="0">
            <a:normAutofit/>
          </a:bodyPr>
          <a:lstStyle/>
          <a:p>
            <a:pPr lvl="1"/>
            <a:r>
              <a:rPr lang="fr-FR" sz="2200" dirty="0" smtClean="0"/>
              <a:t>PMI 49,1%</a:t>
            </a:r>
          </a:p>
          <a:p>
            <a:pPr lvl="1"/>
            <a:r>
              <a:rPr lang="fr-FR" sz="2200" dirty="0" smtClean="0"/>
              <a:t>New </a:t>
            </a:r>
            <a:r>
              <a:rPr lang="fr-FR" sz="2200" dirty="0" err="1" smtClean="0"/>
              <a:t>orders</a:t>
            </a:r>
            <a:endParaRPr lang="fr-FR" sz="2200" dirty="0"/>
          </a:p>
          <a:p>
            <a:pPr lvl="2"/>
            <a:r>
              <a:rPr lang="fr-FR" sz="2000" dirty="0" smtClean="0"/>
              <a:t>47,2% </a:t>
            </a:r>
          </a:p>
          <a:p>
            <a:pPr lvl="1"/>
            <a:endParaRPr lang="fr-FR" sz="2200" dirty="0" smtClean="0"/>
          </a:p>
        </p:txBody>
      </p:sp>
      <p:pic>
        <p:nvPicPr>
          <p:cNvPr id="1031" name="Picture 7" descr="nited States ISM Purchasing Managers Index (PM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03826" y="2420888"/>
            <a:ext cx="7749530" cy="36093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7231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450810" y="1785926"/>
            <a:ext cx="5815016" cy="2514601"/>
          </a:xfrm>
        </p:spPr>
        <p:txBody>
          <a:bodyPr>
            <a:normAutofit fontScale="90000"/>
          </a:bodyPr>
          <a:lstStyle/>
          <a:p>
            <a:pPr algn="ctr"/>
            <a:r>
              <a:rPr lang="fr-FR" dirty="0" smtClean="0"/>
              <a:t>LES INDISPENSABLES A SAVOIR EN TANT QU’EXPATRIES</a:t>
            </a:r>
            <a:endParaRPr lang="fr-FR"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022314" y="1142984"/>
            <a:ext cx="5600702" cy="2514601"/>
          </a:xfrm>
        </p:spPr>
        <p:txBody>
          <a:bodyPr/>
          <a:lstStyle/>
          <a:p>
            <a:r>
              <a:rPr lang="fr-FR" dirty="0" smtClean="0"/>
              <a:t>ORGANISATION CIVILE DE VOTRE PATRIMOINE</a:t>
            </a:r>
            <a:endParaRPr lang="fr-FR" dirty="0"/>
          </a:p>
        </p:txBody>
      </p:sp>
    </p:spTree>
    <p:extLst>
      <p:ext uri="{BB962C8B-B14F-4D97-AF65-F5344CB8AC3E}">
        <p14:creationId xmlns:p14="http://schemas.microsoft.com/office/powerpoint/2010/main" val="20138125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022314" y="1142984"/>
            <a:ext cx="5600702" cy="2514601"/>
          </a:xfrm>
        </p:spPr>
        <p:txBody>
          <a:bodyPr>
            <a:normAutofit fontScale="90000"/>
          </a:bodyPr>
          <a:lstStyle/>
          <a:p>
            <a:r>
              <a:rPr lang="fr-FR" dirty="0" smtClean="0"/>
              <a:t>ORGANISATION FISCALE DE VOTRE PATRIMOINE</a:t>
            </a:r>
            <a:endParaRPr lang="fr-FR" dirty="0"/>
          </a:p>
        </p:txBody>
      </p:sp>
    </p:spTree>
    <p:extLst>
      <p:ext uri="{BB962C8B-B14F-4D97-AF65-F5344CB8AC3E}">
        <p14:creationId xmlns:p14="http://schemas.microsoft.com/office/powerpoint/2010/main" val="18116120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TF02895266 (1)">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Ver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15870396_TF02895266.potx" id="{47023EB1-84D6-4F8D-A3A4-0DB2D5BFEFCD}" vid="{A3AA592D-003A-45B9-875A-068D4A2C5DA8}"/>
    </a:ext>
  </a:extLst>
</a:theme>
</file>

<file path=ppt/theme/theme2.xml><?xml version="1.0" encoding="utf-8"?>
<a:theme xmlns:a="http://schemas.openxmlformats.org/drawingml/2006/main" name="Thème Office">
  <a:themeElements>
    <a:clrScheme name="BusinessContrast">
      <a:dk1>
        <a:srgbClr val="000000"/>
      </a:dk1>
      <a:lt1>
        <a:sysClr val="window" lastClr="FFFFFF"/>
      </a:lt1>
      <a:dk2>
        <a:srgbClr val="000000"/>
      </a:dk2>
      <a:lt2>
        <a:srgbClr val="E5E8E8"/>
      </a:lt2>
      <a:accent1>
        <a:srgbClr val="00AEEF"/>
      </a:accent1>
      <a:accent2>
        <a:srgbClr val="EA428A"/>
      </a:accent2>
      <a:accent3>
        <a:srgbClr val="EED500"/>
      </a:accent3>
      <a:accent4>
        <a:srgbClr val="F5A70D"/>
      </a:accent4>
      <a:accent5>
        <a:srgbClr val="8BCB30"/>
      </a:accent5>
      <a:accent6>
        <a:srgbClr val="9962C1"/>
      </a:accent6>
      <a:hlink>
        <a:srgbClr val="00AEEF"/>
      </a:hlink>
      <a:folHlink>
        <a:srgbClr val="9962C1"/>
      </a:folHlink>
    </a:clrScheme>
    <a:fontScheme name="Franklin Gothic Medium">
      <a:majorFont>
        <a:latin typeface="Franklin Gothic Medium"/>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Medium"/>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Thème Office">
  <a:themeElements>
    <a:clrScheme name="BusinessContrast">
      <a:dk1>
        <a:srgbClr val="000000"/>
      </a:dk1>
      <a:lt1>
        <a:sysClr val="window" lastClr="FFFFFF"/>
      </a:lt1>
      <a:dk2>
        <a:srgbClr val="000000"/>
      </a:dk2>
      <a:lt2>
        <a:srgbClr val="E5E8E8"/>
      </a:lt2>
      <a:accent1>
        <a:srgbClr val="00AEEF"/>
      </a:accent1>
      <a:accent2>
        <a:srgbClr val="EA428A"/>
      </a:accent2>
      <a:accent3>
        <a:srgbClr val="EED500"/>
      </a:accent3>
      <a:accent4>
        <a:srgbClr val="F5A70D"/>
      </a:accent4>
      <a:accent5>
        <a:srgbClr val="8BCB30"/>
      </a:accent5>
      <a:accent6>
        <a:srgbClr val="9962C1"/>
      </a:accent6>
      <a:hlink>
        <a:srgbClr val="00AEEF"/>
      </a:hlink>
      <a:folHlink>
        <a:srgbClr val="9962C1"/>
      </a:folHlink>
    </a:clrScheme>
    <a:fontScheme name="Franklin Gothic Medium">
      <a:majorFont>
        <a:latin typeface="Franklin Gothic Medium"/>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Medium"/>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A3F7D94069FF64A86F7DFF56D60E3BE" ma:contentTypeVersion="6" ma:contentTypeDescription="Create a new document." ma:contentTypeScope="" ma:versionID="c32302c77d4085ecf495bdddb7f5e889">
  <xsd:schema xmlns:xsd="http://www.w3.org/2001/XMLSchema" xmlns:xs="http://www.w3.org/2001/XMLSchema" xmlns:p="http://schemas.microsoft.com/office/2006/metadata/properties" xmlns:ns2="a4f35948-e619-41b3-aa29-22878b09cfd2" xmlns:ns3="40262f94-9f35-4ac3-9a90-690165a166b7" targetNamespace="http://schemas.microsoft.com/office/2006/metadata/properties" ma:root="true" ma:fieldsID="4ab5ae46be95f9d0be6107e8200be7a2" ns2:_="" ns3:_="">
    <xsd:import namespace="a4f35948-e619-41b3-aa29-22878b09cfd2"/>
    <xsd:import namespace="40262f94-9f35-4ac3-9a90-690165a166b7"/>
    <xsd:element name="properties">
      <xsd:complexType>
        <xsd:sequence>
          <xsd:element name="documentManagement">
            <xsd:complexType>
              <xsd:all>
                <xsd:element ref="ns2:SharedWithUsers" minOccurs="0"/>
                <xsd:element ref="ns2:SharedWithDetails" minOccurs="0"/>
                <xsd:element ref="ns3:VSO_x0020_item_x0020_id" minOccurs="0"/>
                <xsd:element ref="ns3:Item_x0020_Details" minOccurs="0"/>
                <xsd:element ref="ns3:Template_x0020_details" minOccurs="0"/>
                <xsd:element ref="ns3:Assetid_x0020_"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4f35948-e619-41b3-aa29-22878b09cfd2"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0262f94-9f35-4ac3-9a90-690165a166b7" elementFormDefault="qualified">
    <xsd:import namespace="http://schemas.microsoft.com/office/2006/documentManagement/types"/>
    <xsd:import namespace="http://schemas.microsoft.com/office/infopath/2007/PartnerControls"/>
    <xsd:element name="VSO_x0020_item_x0020_id" ma:index="10" nillable="true" ma:displayName="VSO item id" ma:description="Please add the bug number to refer to VSO items." ma:internalName="VSO_x0020_item_x0020_id">
      <xsd:simpleType>
        <xsd:restriction base="dms:Text">
          <xsd:maxLength value="255"/>
        </xsd:restriction>
      </xsd:simpleType>
    </xsd:element>
    <xsd:element name="Item_x0020_Details" ma:index="11" nillable="true" ma:displayName="Item Details" ma:internalName="Item_x0020_Details">
      <xsd:simpleType>
        <xsd:restriction base="dms:Note">
          <xsd:maxLength value="255"/>
        </xsd:restriction>
      </xsd:simpleType>
    </xsd:element>
    <xsd:element name="Template_x0020_details" ma:index="12" nillable="true" ma:displayName="Template details" ma:internalName="Template_x0020_details">
      <xsd:simpleType>
        <xsd:restriction base="dms:Text"/>
      </xsd:simpleType>
    </xsd:element>
    <xsd:element name="Assetid_x0020_" ma:index="13" nillable="true" ma:displayName="Assetid " ma:internalName="Assetid_x0020_">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VSO_x0020_item_x0020_id xmlns="40262f94-9f35-4ac3-9a90-690165a166b7" xsi:nil="true"/>
    <Assetid_x0020_ xmlns="40262f94-9f35-4ac3-9a90-690165a166b7" xsi:nil="true"/>
    <Item_x0020_Details xmlns="40262f94-9f35-4ac3-9a90-690165a166b7" xsi:nil="true"/>
    <Template_x0020_details xmlns="40262f94-9f35-4ac3-9a90-690165a166b7"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C80FAF7-F941-4D3E-A3C3-283A6110793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4f35948-e619-41b3-aa29-22878b09cfd2"/>
    <ds:schemaRef ds:uri="40262f94-9f35-4ac3-9a90-690165a166b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9220E13-D325-4A9E-AA7A-0D1409275EB9}">
  <ds:schemaRefs>
    <ds:schemaRef ds:uri="http://purl.org/dc/terms/"/>
    <ds:schemaRef ds:uri="http://schemas.openxmlformats.org/package/2006/metadata/core-properties"/>
    <ds:schemaRef ds:uri="http://schemas.microsoft.com/office/2006/documentManagement/types"/>
    <ds:schemaRef ds:uri="http://purl.org/dc/dcmitype/"/>
    <ds:schemaRef ds:uri="http://schemas.microsoft.com/office/infopath/2007/PartnerControls"/>
    <ds:schemaRef ds:uri="http://purl.org/dc/elements/1.1/"/>
    <ds:schemaRef ds:uri="http://schemas.microsoft.com/office/2006/metadata/properties"/>
    <ds:schemaRef ds:uri="40262f94-9f35-4ac3-9a90-690165a166b7"/>
    <ds:schemaRef ds:uri="a4f35948-e619-41b3-aa29-22878b09cfd2"/>
    <ds:schemaRef ds:uri="http://www.w3.org/XML/1998/namespace"/>
  </ds:schemaRefs>
</ds:datastoreItem>
</file>

<file path=customXml/itemProps3.xml><?xml version="1.0" encoding="utf-8"?>
<ds:datastoreItem xmlns:ds="http://schemas.openxmlformats.org/officeDocument/2006/customXml" ds:itemID="{02F2BE50-DDB3-465B-A26E-975A276D436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TF02895266 (1)</Template>
  <TotalTime>2400</TotalTime>
  <Words>2044</Words>
  <Application>Microsoft Macintosh PowerPoint</Application>
  <PresentationFormat>Personnalisé</PresentationFormat>
  <Paragraphs>251</Paragraphs>
  <Slides>27</Slides>
  <Notes>21</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27</vt:i4>
      </vt:variant>
    </vt:vector>
  </HeadingPairs>
  <TitlesOfParts>
    <vt:vector size="34" baseType="lpstr">
      <vt:lpstr>Arial</vt:lpstr>
      <vt:lpstr>Century Gothic</vt:lpstr>
      <vt:lpstr>Franklin Gothic Medium</vt:lpstr>
      <vt:lpstr>Mangal</vt:lpstr>
      <vt:lpstr>Symbol</vt:lpstr>
      <vt:lpstr>Wingdings</vt:lpstr>
      <vt:lpstr>TF02895266 (1)</vt:lpstr>
      <vt:lpstr>LA GESTION DE VOTRE PATRIMOINE EST-ELLE OPTIMISEE ?</vt:lpstr>
      <vt:lpstr>PROGRAMME DE LA CONFERENCE</vt:lpstr>
      <vt:lpstr>POINT MACRO ECONOMIQUE</vt:lpstr>
      <vt:lpstr>Point macro économique</vt:lpstr>
      <vt:lpstr>Point macro économique</vt:lpstr>
      <vt:lpstr>Point macro économique</vt:lpstr>
      <vt:lpstr>LES INDISPENSABLES A SAVOIR EN TANT QU’EXPATRIES</vt:lpstr>
      <vt:lpstr>ORGANISATION CIVILE DE VOTRE PATRIMOINE</vt:lpstr>
      <vt:lpstr>ORGANISATION FISCALE DE VOTRE PATRIMOINE</vt:lpstr>
      <vt:lpstr>Etes-vous non-résident fiscal français ?</vt:lpstr>
      <vt:lpstr>Etes-vous non-résident fiscal français ?</vt:lpstr>
      <vt:lpstr>SUPPORT D’INVESTISSEMENT POUR NON RESIDENTS</vt:lpstr>
      <vt:lpstr>Expatriation et investissements immobiliers : Nos suggestions</vt:lpstr>
      <vt:lpstr>SCPI – Principales caractéristiques</vt:lpstr>
      <vt:lpstr>SCPI – Quid du traitement fiscal ?</vt:lpstr>
      <vt:lpstr>SCPI – Quid du traitement fiscal ?</vt:lpstr>
      <vt:lpstr>Investissement immobilier en direct</vt:lpstr>
      <vt:lpstr>Investissement immobilier en direct</vt:lpstr>
      <vt:lpstr>Investissements immobiliers en SCI</vt:lpstr>
      <vt:lpstr>Expatriation et liquidités : Que faire ?</vt:lpstr>
      <vt:lpstr>Assurance vie Luxembourgeoise – Traitement fiscal ?</vt:lpstr>
      <vt:lpstr>Assurance vie Luxembourgeoise – Caractéristiques</vt:lpstr>
      <vt:lpstr>Assurance vie Luxembourgeoise – Sécurité bancaire ?</vt:lpstr>
      <vt:lpstr>Expatriation et plaisir: Que faire ?</vt:lpstr>
      <vt:lpstr>Expatriation et plaisir: Que faire ?</vt:lpstr>
      <vt:lpstr>MERCI DE VOTRE ECOUTE</vt:lpstr>
      <vt:lpstr>LA GESTION DE VOTRE PATRIMOINE EST-ELLE OPTIMISEE ?</vt:lpstr>
    </vt:vector>
  </TitlesOfParts>
  <LinksUpToDate>false</LinksUpToDate>
  <SharedDoc>false</SharedDoc>
  <HyperlinksChanged>false</HyperlinksChanged>
  <AppVersion>15.0028</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GESTION DE VOTRE PATRIMOINE EST-ELLE OPTIMISEE ?</dc:title>
  <dc:creator>Leclerc Adele</dc:creator>
  <cp:lastModifiedBy>Epargne Plurielle</cp:lastModifiedBy>
  <cp:revision>88</cp:revision>
  <dcterms:created xsi:type="dcterms:W3CDTF">2019-09-04T13:07:31Z</dcterms:created>
  <dcterms:modified xsi:type="dcterms:W3CDTF">2019-09-10T09:59:10Z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0x010100AA3F7D94069FF64A86F7DFF56D60E3BE</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